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648" r:id="rId2"/>
  </p:sldMasterIdLst>
  <p:notesMasterIdLst>
    <p:notesMasterId r:id="rId19"/>
  </p:notesMasterIdLst>
  <p:handoutMasterIdLst>
    <p:handoutMasterId r:id="rId20"/>
  </p:handoutMasterIdLst>
  <p:sldIdLst>
    <p:sldId id="334" r:id="rId3"/>
    <p:sldId id="332" r:id="rId4"/>
    <p:sldId id="343" r:id="rId5"/>
    <p:sldId id="358" r:id="rId6"/>
    <p:sldId id="361" r:id="rId7"/>
    <p:sldId id="346" r:id="rId8"/>
    <p:sldId id="741" r:id="rId9"/>
    <p:sldId id="738" r:id="rId10"/>
    <p:sldId id="739" r:id="rId11"/>
    <p:sldId id="351" r:id="rId12"/>
    <p:sldId id="744" r:id="rId13"/>
    <p:sldId id="748" r:id="rId14"/>
    <p:sldId id="359" r:id="rId15"/>
    <p:sldId id="342" r:id="rId16"/>
    <p:sldId id="749" r:id="rId17"/>
    <p:sldId id="312" r:id="rId1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varScale="1">
        <p:scale>
          <a:sx n="108" d="100"/>
          <a:sy n="108" d="100"/>
        </p:scale>
        <p:origin x="169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6/17/2021</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6/17/2021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EFAF96-5E9D-4E05-9361-A8437C6909B9}" type="slidenum">
              <a:rPr lang="en-US" smtClean="0"/>
              <a:t>16</a:t>
            </a:fld>
            <a:endParaRPr lang="en-US"/>
          </a:p>
        </p:txBody>
      </p:sp>
    </p:spTree>
    <p:extLst>
      <p:ext uri="{BB962C8B-B14F-4D97-AF65-F5344CB8AC3E}">
        <p14:creationId xmlns:p14="http://schemas.microsoft.com/office/powerpoint/2010/main" val="150733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1A751-636A-4F9E-BA1B-4A759369F40C}" type="datetime1">
              <a:rPr lang="en-US" smtClean="0"/>
              <a:t>6/17/2021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8A51C-286B-4051-A744-72ABACED0615}" type="datetime1">
              <a:rPr lang="en-US" smtClean="0"/>
              <a:t>6/17/2021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D1D72-B9D6-4464-9EE2-F85A0152E82D}" type="datetime1">
              <a:rPr lang="en-US" smtClean="0"/>
              <a:t>6/17/2021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C00E-BD1E-4770-B4FB-9BCA3B6E11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EF94D-2D5E-477F-A8FB-E39D3260BEA0}"/>
              </a:ext>
            </a:extLst>
          </p:cNvPr>
          <p:cNvSpPr>
            <a:spLocks noGrp="1"/>
          </p:cNvSpPr>
          <p:nvPr>
            <p:ph type="dt" sz="half" idx="10"/>
          </p:nvPr>
        </p:nvSpPr>
        <p:spPr/>
        <p:txBody>
          <a:bodyPr/>
          <a:lstStyle/>
          <a:p>
            <a:fld id="{9007071D-8A1F-4D98-BF82-6A9FB71F3E36}" type="datetime1">
              <a:rPr lang="en-US" smtClean="0"/>
              <a:t>6/17/2021</a:t>
            </a:fld>
            <a:endParaRPr lang="en-US"/>
          </a:p>
        </p:txBody>
      </p:sp>
      <p:sp>
        <p:nvSpPr>
          <p:cNvPr id="4" name="Footer Placeholder 3">
            <a:extLst>
              <a:ext uri="{FF2B5EF4-FFF2-40B4-BE49-F238E27FC236}">
                <a16:creationId xmlns:a16="http://schemas.microsoft.com/office/drawing/2014/main" id="{B7CC45B7-5F29-4523-B265-511F197563A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63AC3DF-F7DC-4AF3-98A6-9D8952B852C4}"/>
              </a:ext>
            </a:extLst>
          </p:cNvPr>
          <p:cNvSpPr>
            <a:spLocks noGrp="1"/>
          </p:cNvSpPr>
          <p:nvPr>
            <p:ph type="sldNum" sz="quarter" idx="12"/>
          </p:nvPr>
        </p:nvSpPr>
        <p:spPr/>
        <p:txBody>
          <a:bodyPr/>
          <a:lstStyle/>
          <a:p>
            <a:fld id="{95753DFF-8885-4DF9-B834-09ADC70E4708}" type="slidenum">
              <a:rPr lang="en-US" smtClean="0"/>
              <a:t>‹#›</a:t>
            </a:fld>
            <a:endParaRPr lang="en-US"/>
          </a:p>
        </p:txBody>
      </p:sp>
    </p:spTree>
    <p:extLst>
      <p:ext uri="{BB962C8B-B14F-4D97-AF65-F5344CB8AC3E}">
        <p14:creationId xmlns:p14="http://schemas.microsoft.com/office/powerpoint/2010/main" val="309022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ED8E3F-187B-4E66-A9FF-C39CE8DF6CD3}" type="datetime1">
              <a:rPr lang="en-US" smtClean="0"/>
              <a:t>6/17/2021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1955-7EE3-4070-97E0-9361FEE11D44}" type="datetime1">
              <a:rPr lang="en-US" smtClean="0"/>
              <a:t>6/17/2021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07B41-6881-4EB4-8E5D-9D0774301090}" type="datetime1">
              <a:rPr lang="en-US" smtClean="0"/>
              <a:t>6/17/2021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B9C81-E0C4-4D8C-9A32-ACF077D76360}" type="datetime1">
              <a:rPr lang="en-US" smtClean="0"/>
              <a:t>6/17/2021</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E13F6F-2388-458A-997F-695C63EEF979}" type="datetime1">
              <a:rPr lang="en-US" smtClean="0"/>
              <a:t>6/17/2021</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21741-CC98-4C03-9FF6-AF9436E44103}" type="datetime1">
              <a:rPr lang="en-US" smtClean="0"/>
              <a:t>6/17/2021</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BE4B8-2487-4B20-AB89-A00A959BA511}" type="datetime1">
              <a:rPr lang="en-US" smtClean="0"/>
              <a:t>6/17/2021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DDE98-D6C9-4B35-83AB-F70A24F9BD50}" type="datetime1">
              <a:rPr lang="en-US" smtClean="0"/>
              <a:t>6/17/2021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D541-E3E2-477A-9ECD-D9E396CBFC5F}" type="datetime1">
              <a:rPr lang="en-US" smtClean="0"/>
              <a:t>6/17/2021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B0941-51AE-425C-8B0E-295E9DBB2D7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2F0CD5-236E-4F63-A119-84E36E0E750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6C6AF-FA30-4F09-ADFB-60722DFFDC3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AF616B-DDAB-42EE-A4CD-0BD5EA0E9AF9}" type="datetime1">
              <a:rPr lang="en-US" smtClean="0"/>
              <a:t>6/17/2021</a:t>
            </a:fld>
            <a:endParaRPr lang="en-US"/>
          </a:p>
        </p:txBody>
      </p:sp>
      <p:sp>
        <p:nvSpPr>
          <p:cNvPr id="5" name="Footer Placeholder 4">
            <a:extLst>
              <a:ext uri="{FF2B5EF4-FFF2-40B4-BE49-F238E27FC236}">
                <a16:creationId xmlns:a16="http://schemas.microsoft.com/office/drawing/2014/main" id="{BA76BFF3-A740-4DCF-A4C0-2B191038C92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Center for New York City Affairs</a:t>
            </a:r>
          </a:p>
        </p:txBody>
      </p:sp>
      <p:sp>
        <p:nvSpPr>
          <p:cNvPr id="6" name="Slide Number Placeholder 5">
            <a:extLst>
              <a:ext uri="{FF2B5EF4-FFF2-40B4-BE49-F238E27FC236}">
                <a16:creationId xmlns:a16="http://schemas.microsoft.com/office/drawing/2014/main" id="{A4E7F937-1170-4277-B9B6-25D0F455D8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53DFF-8885-4DF9-B834-09ADC70E4708}" type="slidenum">
              <a:rPr lang="en-US" smtClean="0"/>
              <a:t>‹#›</a:t>
            </a:fld>
            <a:endParaRPr lang="en-US"/>
          </a:p>
        </p:txBody>
      </p:sp>
    </p:spTree>
    <p:extLst>
      <p:ext uri="{BB962C8B-B14F-4D97-AF65-F5344CB8AC3E}">
        <p14:creationId xmlns:p14="http://schemas.microsoft.com/office/powerpoint/2010/main" val="3063047022"/>
      </p:ext>
    </p:extLst>
  </p:cSld>
  <p:clrMap bg1="lt1" tx1="dk1" bg2="lt2" tx2="dk2" accent1="accent1" accent2="accent2" accent3="accent3" accent4="accent4" accent5="accent5" accent6="accent6" hlink="hlink" folHlink="folHlink"/>
  <p:sldLayoutIdLst>
    <p:sldLayoutId id="2147483654"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centernyc.org/covid19-economic-impac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761" y="1905000"/>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3703664" y="548636"/>
            <a:ext cx="4927754" cy="5852163"/>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r>
              <a:rPr lang="en-US" sz="2700" b="1" dirty="0">
                <a:latin typeface="Cambria" panose="02040503050406030204" pitchFamily="18" charset="0"/>
              </a:rPr>
              <a:t>How Does NYC Get Its Jobs Back?</a:t>
            </a:r>
            <a:br>
              <a:rPr lang="en-US" sz="2700" b="1" dirty="0">
                <a:latin typeface="Cambria" panose="02040503050406030204" pitchFamily="18" charset="0"/>
              </a:rPr>
            </a:br>
            <a:br>
              <a:rPr lang="en-US" sz="2700" b="1" dirty="0">
                <a:latin typeface="Cambria" panose="02040503050406030204" pitchFamily="18" charset="0"/>
              </a:rPr>
            </a:br>
            <a:br>
              <a:rPr lang="en-US" sz="2000" b="1" dirty="0">
                <a:latin typeface="Cambria" panose="02040503050406030204" pitchFamily="18" charset="0"/>
              </a:rPr>
            </a:br>
            <a:r>
              <a:rPr lang="en-US" sz="2000" b="1" dirty="0">
                <a:latin typeface="Cambria" panose="02040503050406030204" pitchFamily="18" charset="0"/>
              </a:rPr>
              <a:t> </a:t>
            </a:r>
            <a:r>
              <a:rPr lang="en-US" sz="2000" dirty="0">
                <a:latin typeface="Cambria" panose="02040503050406030204" pitchFamily="18" charset="0"/>
              </a:rPr>
              <a:t>James A. Parrott, PhD</a:t>
            </a:r>
            <a:br>
              <a:rPr lang="en-US" sz="2000" dirty="0">
                <a:latin typeface="Cambria" panose="02040503050406030204" pitchFamily="18" charset="0"/>
              </a:rPr>
            </a:br>
            <a:r>
              <a:rPr lang="en-US" sz="2000" dirty="0">
                <a:latin typeface="Cambria" panose="02040503050406030204" pitchFamily="18" charset="0"/>
              </a:rPr>
              <a:t> Center for New York City Affairs at  </a:t>
            </a:r>
            <a:br>
              <a:rPr lang="en-US" sz="2000" dirty="0">
                <a:latin typeface="Cambria" panose="02040503050406030204" pitchFamily="18" charset="0"/>
              </a:rPr>
            </a:br>
            <a:r>
              <a:rPr lang="en-US" sz="2000" dirty="0">
                <a:latin typeface="Cambria" panose="02040503050406030204" pitchFamily="18" charset="0"/>
              </a:rPr>
              <a:t> The New   School</a:t>
            </a:r>
            <a:br>
              <a:rPr lang="en-US" sz="20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2200" dirty="0">
                <a:latin typeface="Cambria" panose="02040503050406030204" pitchFamily="18" charset="0"/>
              </a:rPr>
            </a:br>
            <a:r>
              <a:rPr lang="en-US" sz="2000" dirty="0">
                <a:latin typeface="Cambria" panose="02040503050406030204" pitchFamily="18" charset="0"/>
              </a:rPr>
              <a:t>Harvard Business School Club of NY</a:t>
            </a:r>
            <a:br>
              <a:rPr lang="en-US" sz="2000" dirty="0">
                <a:latin typeface="Cambria" panose="02040503050406030204" pitchFamily="18" charset="0"/>
              </a:rPr>
            </a:br>
            <a:r>
              <a:rPr lang="en-US" sz="2000" dirty="0">
                <a:latin typeface="Cambria" panose="02040503050406030204" pitchFamily="18" charset="0"/>
              </a:rPr>
              <a:t>June 17, 2021</a:t>
            </a:r>
            <a:br>
              <a:rPr lang="en-US" sz="2000" dirty="0">
                <a:latin typeface="Cambria" panose="02040503050406030204" pitchFamily="18" charset="0"/>
              </a:rPr>
            </a:br>
            <a:br>
              <a:rPr lang="en-US" sz="2000" dirty="0">
                <a:latin typeface="Cambria" panose="02040503050406030204" pitchFamily="18" charset="0"/>
              </a:rPr>
            </a:br>
            <a:r>
              <a:rPr lang="en-US" sz="1800" dirty="0">
                <a:latin typeface="Cambria" panose="02040503050406030204" pitchFamily="18" charset="0"/>
              </a:rPr>
              <a:t>Funding support provided by the Robin Hood Foundation, New York City Workforce Development Fund, New York Community Trust, JPMorgan Chase Foundation, 21</a:t>
            </a:r>
            <a:r>
              <a:rPr lang="en-US" sz="1800" baseline="30000" dirty="0">
                <a:latin typeface="Cambria" panose="02040503050406030204" pitchFamily="18" charset="0"/>
              </a:rPr>
              <a:t>st</a:t>
            </a:r>
            <a:r>
              <a:rPr lang="en-US" sz="1800" dirty="0">
                <a:latin typeface="Cambria" panose="02040503050406030204" pitchFamily="18" charset="0"/>
              </a:rPr>
              <a:t> Century ILGWU Heritage Fund, and Consortium for Worker Education</a:t>
            </a:r>
            <a:br>
              <a:rPr lang="en-US" sz="1800"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flipH="1">
            <a:off x="304800" y="4114800"/>
            <a:ext cx="159303" cy="45719"/>
          </a:xfrm>
        </p:spPr>
        <p:txBody>
          <a:bodyPr anchor="t">
            <a:normAutofit fontScale="25000" lnSpcReduction="2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21985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AA6E94-BCF0-4658-81AB-E52145A9EAF4}"/>
              </a:ext>
            </a:extLst>
          </p:cNvPr>
          <p:cNvSpPr>
            <a:spLocks noGrp="1"/>
          </p:cNvSpPr>
          <p:nvPr>
            <p:ph type="title"/>
          </p:nvPr>
        </p:nvSpPr>
        <p:spPr>
          <a:xfrm>
            <a:off x="756138" y="174032"/>
            <a:ext cx="7854462" cy="1111843"/>
          </a:xfrm>
        </p:spPr>
        <p:txBody>
          <a:bodyPr vert="horz" lIns="91440" tIns="45720" rIns="91440" bIns="45720" rtlCol="0" anchor="ctr">
            <a:normAutofit/>
          </a:bodyPr>
          <a:lstStyle/>
          <a:p>
            <a:pPr algn="l">
              <a:lnSpc>
                <a:spcPct val="90000"/>
              </a:lnSpc>
            </a:pPr>
            <a:r>
              <a:rPr lang="en-US" sz="2400" kern="1200" dirty="0">
                <a:latin typeface="+mj-lt"/>
                <a:ea typeface="+mj-ea"/>
                <a:cs typeface="+mj-cs"/>
              </a:rPr>
              <a:t>As of </a:t>
            </a:r>
            <a:r>
              <a:rPr lang="en-US" sz="2400" dirty="0"/>
              <a:t>late</a:t>
            </a:r>
            <a:r>
              <a:rPr lang="en-US" sz="2400" kern="1200" dirty="0">
                <a:latin typeface="+mj-lt"/>
                <a:ea typeface="+mj-ea"/>
                <a:cs typeface="+mj-cs"/>
              </a:rPr>
              <a:t>-May, NYS continuing unemployment insurance claims were about 2.1 million, down by 600,000 since mid-January inflection; in 3 months, it will be about 300,000</a:t>
            </a:r>
          </a:p>
        </p:txBody>
      </p:sp>
      <p:sp>
        <p:nvSpPr>
          <p:cNvPr id="4" name="Footer Placeholder 3">
            <a:extLst>
              <a:ext uri="{FF2B5EF4-FFF2-40B4-BE49-F238E27FC236}">
                <a16:creationId xmlns:a16="http://schemas.microsoft.com/office/drawing/2014/main" id="{96F5D6B0-1DA6-45EB-A324-3B2D89A380EE}"/>
              </a:ext>
            </a:extLst>
          </p:cNvPr>
          <p:cNvSpPr>
            <a:spLocks noGrp="1"/>
          </p:cNvSpPr>
          <p:nvPr>
            <p:ph type="ftr" sz="quarter" idx="11"/>
          </p:nvPr>
        </p:nvSpPr>
        <p:spPr>
          <a:xfrm>
            <a:off x="3028950" y="6356350"/>
            <a:ext cx="3086100" cy="365125"/>
          </a:xfrm>
        </p:spPr>
        <p:txBody>
          <a:bodyPr vert="horz" lIns="91440" tIns="45720" rIns="91440" bIns="45720" rtlCol="0">
            <a:normAutofit/>
          </a:bodyPr>
          <a:lstStyle/>
          <a:p>
            <a:pPr>
              <a:spcAft>
                <a:spcPts val="600"/>
              </a:spcAft>
            </a:pPr>
            <a:r>
              <a:rPr lang="en-US" kern="1200">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A7CAE316-8A91-4D8F-9B16-F03D61523F2C}"/>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B330FB8B-015B-4BB6-AD14-7BEA45E4DF49}" type="slidenum">
              <a:rPr lang="en-US" smtClean="0"/>
              <a:pPr>
                <a:spcAft>
                  <a:spcPts val="600"/>
                </a:spcAft>
              </a:pPr>
              <a:t>10</a:t>
            </a:fld>
            <a:endParaRPr lang="en-US"/>
          </a:p>
        </p:txBody>
      </p:sp>
      <p:pic>
        <p:nvPicPr>
          <p:cNvPr id="6" name="Picture 5">
            <a:extLst>
              <a:ext uri="{FF2B5EF4-FFF2-40B4-BE49-F238E27FC236}">
                <a16:creationId xmlns:a16="http://schemas.microsoft.com/office/drawing/2014/main" id="{D34EE94D-B2F7-4E1E-ABA3-9A26CF6992BD}"/>
              </a:ext>
            </a:extLst>
          </p:cNvPr>
          <p:cNvPicPr>
            <a:picLocks noChangeAspect="1"/>
          </p:cNvPicPr>
          <p:nvPr/>
        </p:nvPicPr>
        <p:blipFill>
          <a:blip r:embed="rId2"/>
          <a:stretch>
            <a:fillRect/>
          </a:stretch>
        </p:blipFill>
        <p:spPr>
          <a:xfrm>
            <a:off x="756138" y="1562333"/>
            <a:ext cx="7473462" cy="4305067"/>
          </a:xfrm>
          <a:prstGeom prst="rect">
            <a:avLst/>
          </a:prstGeom>
        </p:spPr>
      </p:pic>
    </p:spTree>
    <p:extLst>
      <p:ext uri="{BB962C8B-B14F-4D97-AF65-F5344CB8AC3E}">
        <p14:creationId xmlns:p14="http://schemas.microsoft.com/office/powerpoint/2010/main" val="322282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6B66-C6C6-4E3A-AE41-F102571863F9}"/>
              </a:ext>
            </a:extLst>
          </p:cNvPr>
          <p:cNvSpPr>
            <a:spLocks noGrp="1"/>
          </p:cNvSpPr>
          <p:nvPr>
            <p:ph type="title"/>
          </p:nvPr>
        </p:nvSpPr>
        <p:spPr/>
        <p:txBody>
          <a:bodyPr>
            <a:noAutofit/>
          </a:bodyPr>
          <a:lstStyle/>
          <a:p>
            <a:pPr algn="l"/>
            <a:r>
              <a:rPr lang="en-US" sz="2800" dirty="0">
                <a:latin typeface="+mn-lt"/>
              </a:rPr>
              <a:t>Are unemployment benefits the reason some employers are having a hard time recruiting workers?</a:t>
            </a:r>
          </a:p>
        </p:txBody>
      </p:sp>
      <p:sp>
        <p:nvSpPr>
          <p:cNvPr id="3" name="Content Placeholder 2">
            <a:extLst>
              <a:ext uri="{FF2B5EF4-FFF2-40B4-BE49-F238E27FC236}">
                <a16:creationId xmlns:a16="http://schemas.microsoft.com/office/drawing/2014/main" id="{5BF49985-59D8-47B7-AC19-4A0710149965}"/>
              </a:ext>
            </a:extLst>
          </p:cNvPr>
          <p:cNvSpPr>
            <a:spLocks noGrp="1"/>
          </p:cNvSpPr>
          <p:nvPr>
            <p:ph idx="1"/>
          </p:nvPr>
        </p:nvSpPr>
        <p:spPr/>
        <p:txBody>
          <a:bodyPr>
            <a:normAutofit/>
          </a:bodyPr>
          <a:lstStyle/>
          <a:p>
            <a:r>
              <a:rPr lang="en-US" sz="2400" dirty="0"/>
              <a:t>No simple answers in an unsettled job market</a:t>
            </a:r>
          </a:p>
          <a:p>
            <a:endParaRPr lang="en-US" sz="800" dirty="0"/>
          </a:p>
          <a:p>
            <a:r>
              <a:rPr lang="en-US" sz="2400" dirty="0"/>
              <a:t>Record quit rates as well as openings, esp. in restaurants</a:t>
            </a:r>
          </a:p>
          <a:p>
            <a:endParaRPr lang="en-US" sz="800" dirty="0"/>
          </a:p>
          <a:p>
            <a:r>
              <a:rPr lang="en-US" sz="2400" dirty="0"/>
              <a:t>Lack of affordable child care a huge challenge</a:t>
            </a:r>
          </a:p>
          <a:p>
            <a:endParaRPr lang="en-US" sz="800" dirty="0"/>
          </a:p>
          <a:p>
            <a:r>
              <a:rPr lang="en-US" sz="2400" dirty="0"/>
              <a:t>Lingering concerns about unvaccinated persons</a:t>
            </a:r>
          </a:p>
          <a:p>
            <a:endParaRPr lang="en-US" sz="800" dirty="0"/>
          </a:p>
          <a:p>
            <a:r>
              <a:rPr lang="en-US" sz="2400" dirty="0"/>
              <a:t>NYS’s partial unemployment system complicates assessing effects on benefits of PT work</a:t>
            </a:r>
          </a:p>
          <a:p>
            <a:endParaRPr lang="en-US" sz="800" dirty="0"/>
          </a:p>
          <a:p>
            <a:r>
              <a:rPr lang="en-US" sz="2400" dirty="0"/>
              <a:t>Workers should be able to rethink their return-to-work and career options—the economy will be benefit in the long run</a:t>
            </a:r>
          </a:p>
          <a:p>
            <a:endParaRPr lang="en-US" sz="2400" dirty="0"/>
          </a:p>
        </p:txBody>
      </p:sp>
      <p:sp>
        <p:nvSpPr>
          <p:cNvPr id="4" name="Footer Placeholder 3">
            <a:extLst>
              <a:ext uri="{FF2B5EF4-FFF2-40B4-BE49-F238E27FC236}">
                <a16:creationId xmlns:a16="http://schemas.microsoft.com/office/drawing/2014/main" id="{C9C32EC3-2ACE-41FD-AD68-D8826A8AFD1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4B1D48FA-BFFC-40CF-AE26-568B432D08E5}"/>
              </a:ext>
            </a:extLst>
          </p:cNvPr>
          <p:cNvSpPr>
            <a:spLocks noGrp="1"/>
          </p:cNvSpPr>
          <p:nvPr>
            <p:ph type="sldNum" sz="quarter" idx="12"/>
          </p:nvPr>
        </p:nvSpPr>
        <p:spPr/>
        <p:txBody>
          <a:bodyPr/>
          <a:lstStyle/>
          <a:p>
            <a:fld id="{B330FB8B-015B-4BB6-AD14-7BEA45E4DF49}" type="slidenum">
              <a:rPr lang="en-US" smtClean="0"/>
              <a:t>11</a:t>
            </a:fld>
            <a:endParaRPr lang="en-US"/>
          </a:p>
        </p:txBody>
      </p:sp>
    </p:spTree>
    <p:extLst>
      <p:ext uri="{BB962C8B-B14F-4D97-AF65-F5344CB8AC3E}">
        <p14:creationId xmlns:p14="http://schemas.microsoft.com/office/powerpoint/2010/main" val="3055943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E25E-6952-456C-9C87-17FC1C524E66}"/>
              </a:ext>
            </a:extLst>
          </p:cNvPr>
          <p:cNvSpPr>
            <a:spLocks noGrp="1"/>
          </p:cNvSpPr>
          <p:nvPr>
            <p:ph type="title"/>
          </p:nvPr>
        </p:nvSpPr>
        <p:spPr/>
        <p:txBody>
          <a:bodyPr>
            <a:normAutofit/>
          </a:bodyPr>
          <a:lstStyle/>
          <a:p>
            <a:pPr algn="l"/>
            <a:r>
              <a:rPr lang="en-US" sz="2400" dirty="0"/>
              <a:t>Astoria survey we did with the Consortium for Worker Education pointed up several challenges NYC workers face post-</a:t>
            </a:r>
            <a:r>
              <a:rPr lang="en-US" sz="2400" dirty="0" err="1"/>
              <a:t>Covid</a:t>
            </a:r>
            <a:endParaRPr lang="en-US" sz="2400" dirty="0"/>
          </a:p>
        </p:txBody>
      </p:sp>
      <p:sp>
        <p:nvSpPr>
          <p:cNvPr id="3" name="Content Placeholder 2">
            <a:extLst>
              <a:ext uri="{FF2B5EF4-FFF2-40B4-BE49-F238E27FC236}">
                <a16:creationId xmlns:a16="http://schemas.microsoft.com/office/drawing/2014/main" id="{D215CBF9-68F0-4F6D-9BDE-86FCA278FF32}"/>
              </a:ext>
            </a:extLst>
          </p:cNvPr>
          <p:cNvSpPr>
            <a:spLocks noGrp="1"/>
          </p:cNvSpPr>
          <p:nvPr>
            <p:ph idx="1"/>
          </p:nvPr>
        </p:nvSpPr>
        <p:spPr/>
        <p:txBody>
          <a:bodyPr>
            <a:normAutofit/>
          </a:bodyPr>
          <a:lstStyle/>
          <a:p>
            <a:r>
              <a:rPr lang="en-US" sz="2200" dirty="0"/>
              <a:t>One-third of respondents were furloughed or laid off; another 35% lost hours and pay</a:t>
            </a:r>
          </a:p>
          <a:p>
            <a:r>
              <a:rPr lang="en-US" sz="2200" dirty="0"/>
              <a:t>More than ¾ of  &lt; $50k households lost jobs or pay</a:t>
            </a:r>
          </a:p>
          <a:p>
            <a:r>
              <a:rPr lang="en-US" sz="2200" dirty="0"/>
              <a:t>Freelancers had even higher rates of displacement than payroll workers (85% vs. 58%)</a:t>
            </a:r>
          </a:p>
          <a:p>
            <a:r>
              <a:rPr lang="en-US" sz="2200" dirty="0"/>
              <a:t>Only 38% of dislocated returned to work (only 1/3 full-time, 2/3 part-time)</a:t>
            </a:r>
          </a:p>
          <a:p>
            <a:r>
              <a:rPr lang="en-US" sz="2200" dirty="0"/>
              <a:t>Only 42% of dislocated expected to return to work with the same employer; 20% expected to have to find work in a new occupation or industry.</a:t>
            </a:r>
          </a:p>
        </p:txBody>
      </p:sp>
      <p:sp>
        <p:nvSpPr>
          <p:cNvPr id="4" name="Footer Placeholder 3">
            <a:extLst>
              <a:ext uri="{FF2B5EF4-FFF2-40B4-BE49-F238E27FC236}">
                <a16:creationId xmlns:a16="http://schemas.microsoft.com/office/drawing/2014/main" id="{73BDB5E7-F635-4169-BD4F-A53A4B9C408B}"/>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16DCA85E-EF52-43A5-BFCE-5B7D745E0160}"/>
              </a:ext>
            </a:extLst>
          </p:cNvPr>
          <p:cNvSpPr>
            <a:spLocks noGrp="1"/>
          </p:cNvSpPr>
          <p:nvPr>
            <p:ph type="sldNum" sz="quarter" idx="12"/>
          </p:nvPr>
        </p:nvSpPr>
        <p:spPr/>
        <p:txBody>
          <a:bodyPr/>
          <a:lstStyle/>
          <a:p>
            <a:fld id="{B330FB8B-015B-4BB6-AD14-7BEA45E4DF49}" type="slidenum">
              <a:rPr lang="en-US" smtClean="0"/>
              <a:t>12</a:t>
            </a:fld>
            <a:endParaRPr lang="en-US"/>
          </a:p>
        </p:txBody>
      </p:sp>
    </p:spTree>
    <p:extLst>
      <p:ext uri="{BB962C8B-B14F-4D97-AF65-F5344CB8AC3E}">
        <p14:creationId xmlns:p14="http://schemas.microsoft.com/office/powerpoint/2010/main" val="418286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4C8BEB-4F3D-48FB-8281-83C8E972D21E}"/>
              </a:ext>
            </a:extLst>
          </p:cNvPr>
          <p:cNvSpPr>
            <a:spLocks noGrp="1"/>
          </p:cNvSpPr>
          <p:nvPr>
            <p:ph type="title"/>
          </p:nvPr>
        </p:nvSpPr>
        <p:spPr>
          <a:xfrm>
            <a:off x="756138" y="174032"/>
            <a:ext cx="7631723" cy="1111843"/>
          </a:xfrm>
        </p:spPr>
        <p:txBody>
          <a:bodyPr vert="horz" lIns="91440" tIns="45720" rIns="91440" bIns="45720" rtlCol="0" anchor="ctr">
            <a:normAutofit fontScale="90000"/>
          </a:bodyPr>
          <a:lstStyle/>
          <a:p>
            <a:pPr algn="l">
              <a:lnSpc>
                <a:spcPct val="90000"/>
              </a:lnSpc>
            </a:pPr>
            <a:r>
              <a:rPr lang="en-US" sz="2800" kern="1200" dirty="0">
                <a:latin typeface="+mj-lt"/>
                <a:ea typeface="+mj-ea"/>
                <a:cs typeface="+mj-cs"/>
              </a:rPr>
              <a:t>NYC Independent Budget Office projects Covid-19 jobs deficit will last until late 2024 </a:t>
            </a:r>
            <a:r>
              <a:rPr lang="en-US" sz="2200" kern="1200" dirty="0">
                <a:latin typeface="+mj-lt"/>
                <a:ea typeface="+mj-ea"/>
                <a:cs typeface="+mj-cs"/>
              </a:rPr>
              <a:t>(w/o accounting for changing mix)</a:t>
            </a:r>
          </a:p>
        </p:txBody>
      </p:sp>
      <p:sp>
        <p:nvSpPr>
          <p:cNvPr id="4" name="Footer Placeholder 3">
            <a:extLst>
              <a:ext uri="{FF2B5EF4-FFF2-40B4-BE49-F238E27FC236}">
                <a16:creationId xmlns:a16="http://schemas.microsoft.com/office/drawing/2014/main" id="{0E014EEC-A323-4B7B-9FE3-DAD7C6156687}"/>
              </a:ext>
            </a:extLst>
          </p:cNvPr>
          <p:cNvSpPr>
            <a:spLocks noGrp="1"/>
          </p:cNvSpPr>
          <p:nvPr>
            <p:ph type="ftr" sz="quarter" idx="11"/>
          </p:nvPr>
        </p:nvSpPr>
        <p:spPr>
          <a:xfrm>
            <a:off x="3028950" y="6356350"/>
            <a:ext cx="3086100" cy="365125"/>
          </a:xfrm>
        </p:spPr>
        <p:txBody>
          <a:bodyPr vert="horz" lIns="91440" tIns="45720" rIns="91440" bIns="45720" rtlCol="0">
            <a:normAutofit/>
          </a:bodyPr>
          <a:lstStyle/>
          <a:p>
            <a:pPr>
              <a:spcAft>
                <a:spcPts val="600"/>
              </a:spcAft>
            </a:pPr>
            <a:r>
              <a:rPr lang="en-US" kern="1200">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ADE9B967-4D5A-43CC-9531-E690E570B038}"/>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B330FB8B-015B-4BB6-AD14-7BEA45E4DF49}" type="slidenum">
              <a:rPr lang="en-US" smtClean="0"/>
              <a:pPr>
                <a:spcAft>
                  <a:spcPts val="600"/>
                </a:spcAft>
              </a:pPr>
              <a:t>13</a:t>
            </a:fld>
            <a:endParaRPr lang="en-US"/>
          </a:p>
        </p:txBody>
      </p:sp>
      <p:pic>
        <p:nvPicPr>
          <p:cNvPr id="3" name="Picture 2">
            <a:extLst>
              <a:ext uri="{FF2B5EF4-FFF2-40B4-BE49-F238E27FC236}">
                <a16:creationId xmlns:a16="http://schemas.microsoft.com/office/drawing/2014/main" id="{AECE9D06-8F34-411A-9320-E3A2CDBE4C3C}"/>
              </a:ext>
            </a:extLst>
          </p:cNvPr>
          <p:cNvPicPr>
            <a:picLocks noChangeAspect="1"/>
          </p:cNvPicPr>
          <p:nvPr/>
        </p:nvPicPr>
        <p:blipFill>
          <a:blip r:embed="rId2"/>
          <a:stretch>
            <a:fillRect/>
          </a:stretch>
        </p:blipFill>
        <p:spPr>
          <a:xfrm>
            <a:off x="775182" y="1285875"/>
            <a:ext cx="7609453" cy="4581525"/>
          </a:xfrm>
          <a:prstGeom prst="rect">
            <a:avLst/>
          </a:prstGeom>
        </p:spPr>
      </p:pic>
    </p:spTree>
    <p:extLst>
      <p:ext uri="{BB962C8B-B14F-4D97-AF65-F5344CB8AC3E}">
        <p14:creationId xmlns:p14="http://schemas.microsoft.com/office/powerpoint/2010/main" val="2767491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70F63E-1BC1-430A-A54A-5D2F1F0B0D06}"/>
              </a:ext>
            </a:extLst>
          </p:cNvPr>
          <p:cNvSpPr>
            <a:spLocks noGrp="1"/>
          </p:cNvSpPr>
          <p:nvPr>
            <p:ph type="title"/>
          </p:nvPr>
        </p:nvSpPr>
        <p:spPr>
          <a:xfrm>
            <a:off x="628650" y="365125"/>
            <a:ext cx="7886700" cy="1325563"/>
          </a:xfrm>
        </p:spPr>
        <p:txBody>
          <a:bodyPr>
            <a:normAutofit/>
          </a:bodyPr>
          <a:lstStyle/>
          <a:p>
            <a:r>
              <a:rPr lang="en-US" sz="4000" dirty="0">
                <a:solidFill>
                  <a:srgbClr val="FFFFFF"/>
                </a:solidFill>
                <a:latin typeface="+mn-lt"/>
              </a:rPr>
              <a:t>Policy  priorities—build back better</a:t>
            </a:r>
          </a:p>
        </p:txBody>
      </p:sp>
      <p:sp>
        <p:nvSpPr>
          <p:cNvPr id="3" name="Content Placeholder 2">
            <a:extLst>
              <a:ext uri="{FF2B5EF4-FFF2-40B4-BE49-F238E27FC236}">
                <a16:creationId xmlns:a16="http://schemas.microsoft.com/office/drawing/2014/main" id="{59867679-438C-4902-8411-6A2B50C8A517}"/>
              </a:ext>
            </a:extLst>
          </p:cNvPr>
          <p:cNvSpPr>
            <a:spLocks noGrp="1"/>
          </p:cNvSpPr>
          <p:nvPr>
            <p:ph idx="1"/>
          </p:nvPr>
        </p:nvSpPr>
        <p:spPr>
          <a:xfrm>
            <a:off x="628650" y="2276475"/>
            <a:ext cx="7886700" cy="3900487"/>
          </a:xfrm>
        </p:spPr>
        <p:txBody>
          <a:bodyPr>
            <a:normAutofit fontScale="92500"/>
          </a:bodyPr>
          <a:lstStyle/>
          <a:p>
            <a:r>
              <a:rPr lang="en-US" sz="2300" dirty="0"/>
              <a:t>Permanent job losses and rapidly shifting job demands mean re-deployment &amp; re-training of tens of thousands of NYC workers.</a:t>
            </a:r>
          </a:p>
          <a:p>
            <a:r>
              <a:rPr lang="en-US" sz="2300" dirty="0"/>
              <a:t>NYC should start using American Rescue Plan Act funds now to re-deploy 150,000-200,000 workers or we risk losing strong 2013-19 economic gains.</a:t>
            </a:r>
          </a:p>
          <a:p>
            <a:r>
              <a:rPr lang="en-US" sz="2300" dirty="0"/>
              <a:t>Proposed American Jobs Plan w/ both physical and social infrastructure components will help, but may not be sufficient.</a:t>
            </a:r>
          </a:p>
          <a:p>
            <a:r>
              <a:rPr lang="en-US" sz="2300" dirty="0"/>
              <a:t>City did nothing to respond to early 1990s recession (or post-2008/09 Great Recession—it took years before pre-crisis job levels returned. Consequence was several years of double-digit unemployment for Black and Latinx workers.</a:t>
            </a:r>
          </a:p>
          <a:p>
            <a:endParaRPr lang="en-US" sz="2300" dirty="0"/>
          </a:p>
          <a:p>
            <a:endParaRPr lang="en-US" sz="2300" dirty="0"/>
          </a:p>
        </p:txBody>
      </p:sp>
      <p:sp>
        <p:nvSpPr>
          <p:cNvPr id="4" name="Footer Placeholder 3">
            <a:extLst>
              <a:ext uri="{FF2B5EF4-FFF2-40B4-BE49-F238E27FC236}">
                <a16:creationId xmlns:a16="http://schemas.microsoft.com/office/drawing/2014/main" id="{3EFD4DA1-7192-4FD5-A670-74661424E224}"/>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6C82B660-E523-47E0-B8EF-1BD9EC74724C}"/>
              </a:ext>
            </a:extLst>
          </p:cNvPr>
          <p:cNvSpPr>
            <a:spLocks noGrp="1"/>
          </p:cNvSpPr>
          <p:nvPr>
            <p:ph type="sldNum" sz="quarter" idx="12"/>
          </p:nvPr>
        </p:nvSpPr>
        <p:spPr>
          <a:xfrm>
            <a:off x="6457950" y="6356350"/>
            <a:ext cx="2057400" cy="365125"/>
          </a:xfrm>
        </p:spPr>
        <p:txBody>
          <a:bodyPr>
            <a:normAutofit/>
          </a:bodyPr>
          <a:lstStyle/>
          <a:p>
            <a:pPr>
              <a:spcAft>
                <a:spcPts val="600"/>
              </a:spcAft>
            </a:pPr>
            <a:fld id="{B330FB8B-015B-4BB6-AD14-7BEA45E4DF49}" type="slidenum">
              <a:rPr lang="en-US" smtClean="0"/>
              <a:pPr>
                <a:spcAft>
                  <a:spcPts val="600"/>
                </a:spcAft>
              </a:pPr>
              <a:t>14</a:t>
            </a:fld>
            <a:endParaRPr lang="en-US"/>
          </a:p>
        </p:txBody>
      </p:sp>
    </p:spTree>
    <p:extLst>
      <p:ext uri="{BB962C8B-B14F-4D97-AF65-F5344CB8AC3E}">
        <p14:creationId xmlns:p14="http://schemas.microsoft.com/office/powerpoint/2010/main" val="309874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110E-730A-4379-A1EB-8792182715E8}"/>
              </a:ext>
            </a:extLst>
          </p:cNvPr>
          <p:cNvSpPr>
            <a:spLocks noGrp="1"/>
          </p:cNvSpPr>
          <p:nvPr>
            <p:ph type="title"/>
          </p:nvPr>
        </p:nvSpPr>
        <p:spPr/>
        <p:txBody>
          <a:bodyPr>
            <a:normAutofit fontScale="90000"/>
          </a:bodyPr>
          <a:lstStyle/>
          <a:p>
            <a:r>
              <a:rPr lang="en-US" sz="3600" dirty="0"/>
              <a:t>CNYCA’s Covid-19 Economic Recovery Project</a:t>
            </a:r>
          </a:p>
        </p:txBody>
      </p:sp>
      <p:sp>
        <p:nvSpPr>
          <p:cNvPr id="3" name="Content Placeholder 2">
            <a:extLst>
              <a:ext uri="{FF2B5EF4-FFF2-40B4-BE49-F238E27FC236}">
                <a16:creationId xmlns:a16="http://schemas.microsoft.com/office/drawing/2014/main" id="{F5E1A557-0605-42BA-804E-6AD58B2C0EA0}"/>
              </a:ext>
            </a:extLst>
          </p:cNvPr>
          <p:cNvSpPr>
            <a:spLocks noGrp="1"/>
          </p:cNvSpPr>
          <p:nvPr>
            <p:ph idx="1"/>
          </p:nvPr>
        </p:nvSpPr>
        <p:spPr/>
        <p:txBody>
          <a:bodyPr>
            <a:normAutofit/>
          </a:bodyPr>
          <a:lstStyle/>
          <a:p>
            <a:r>
              <a:rPr lang="en-US" sz="2000" dirty="0">
                <a:hlinkClick r:id="rId2"/>
              </a:rPr>
              <a:t>http://www.centernyc.org/covid19-economic-impact</a:t>
            </a:r>
            <a:r>
              <a:rPr lang="en-US" sz="2000" dirty="0"/>
              <a:t> for all reports, updates, news coverage, presentations</a:t>
            </a:r>
          </a:p>
          <a:p>
            <a:r>
              <a:rPr lang="en-US" sz="2000" dirty="0"/>
              <a:t>Bi-weekly Economic Updates in NYC Employment and Training Coalition’s Workforce Weekly </a:t>
            </a:r>
          </a:p>
          <a:p>
            <a:r>
              <a:rPr lang="en-US" sz="2000" dirty="0"/>
              <a:t>Recent Astoria report: </a:t>
            </a:r>
            <a:r>
              <a:rPr lang="en-US" sz="1200" dirty="0"/>
              <a:t>http://www.centernyc.org/reports-briefs/2021/6/2/the-astoria-project-employment-health-and-well-being-in-one-new-york-city-neighborhood-during-covid</a:t>
            </a:r>
          </a:p>
        </p:txBody>
      </p:sp>
      <p:sp>
        <p:nvSpPr>
          <p:cNvPr id="4" name="Footer Placeholder 3">
            <a:extLst>
              <a:ext uri="{FF2B5EF4-FFF2-40B4-BE49-F238E27FC236}">
                <a16:creationId xmlns:a16="http://schemas.microsoft.com/office/drawing/2014/main" id="{386E7071-777F-4834-94E6-ECD9942BD76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02E160A9-DD9A-49A2-9791-9D5F044267DE}"/>
              </a:ext>
            </a:extLst>
          </p:cNvPr>
          <p:cNvSpPr>
            <a:spLocks noGrp="1"/>
          </p:cNvSpPr>
          <p:nvPr>
            <p:ph type="sldNum" sz="quarter" idx="12"/>
          </p:nvPr>
        </p:nvSpPr>
        <p:spPr/>
        <p:txBody>
          <a:bodyPr/>
          <a:lstStyle/>
          <a:p>
            <a:fld id="{B330FB8B-015B-4BB6-AD14-7BEA45E4DF49}" type="slidenum">
              <a:rPr lang="en-US" smtClean="0"/>
              <a:t>15</a:t>
            </a:fld>
            <a:endParaRPr lang="en-US"/>
          </a:p>
        </p:txBody>
      </p:sp>
      <p:pic>
        <p:nvPicPr>
          <p:cNvPr id="7" name="Picture 6">
            <a:extLst>
              <a:ext uri="{FF2B5EF4-FFF2-40B4-BE49-F238E27FC236}">
                <a16:creationId xmlns:a16="http://schemas.microsoft.com/office/drawing/2014/main" id="{C5C7160E-3348-4313-BEF1-259D6A6F19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3505200"/>
            <a:ext cx="1972741" cy="2438400"/>
          </a:xfrm>
          <a:prstGeom prst="rect">
            <a:avLst/>
          </a:prstGeom>
        </p:spPr>
      </p:pic>
    </p:spTree>
    <p:extLst>
      <p:ext uri="{BB962C8B-B14F-4D97-AF65-F5344CB8AC3E}">
        <p14:creationId xmlns:p14="http://schemas.microsoft.com/office/powerpoint/2010/main" val="380478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ECACB72-3535-4C1F-B618-F4CBD214F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568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6B4FE3-5E18-4F08-B3C6-8775B1CFB685}"/>
              </a:ext>
            </a:extLst>
          </p:cNvPr>
          <p:cNvSpPr>
            <a:spLocks noGrp="1"/>
          </p:cNvSpPr>
          <p:nvPr>
            <p:ph type="title"/>
          </p:nvPr>
        </p:nvSpPr>
        <p:spPr>
          <a:xfrm>
            <a:off x="445465" y="581891"/>
            <a:ext cx="2828257" cy="3740727"/>
          </a:xfrm>
        </p:spPr>
        <p:txBody>
          <a:bodyPr vert="horz" lIns="91440" tIns="45720" rIns="91440" bIns="45720" rtlCol="0" anchor="b">
            <a:normAutofit/>
          </a:bodyPr>
          <a:lstStyle/>
          <a:p>
            <a:r>
              <a:rPr lang="en-US" sz="1900" kern="1200">
                <a:solidFill>
                  <a:schemeClr val="bg1"/>
                </a:solidFill>
                <a:latin typeface="+mj-lt"/>
                <a:ea typeface="+mj-ea"/>
                <a:cs typeface="+mj-cs"/>
              </a:rPr>
              <a:t>Thank you.</a:t>
            </a:r>
            <a:br>
              <a:rPr lang="en-US" sz="1900" kern="1200">
                <a:solidFill>
                  <a:schemeClr val="bg1"/>
                </a:solidFill>
                <a:latin typeface="+mj-lt"/>
                <a:ea typeface="+mj-ea"/>
                <a:cs typeface="+mj-cs"/>
              </a:rPr>
            </a:br>
            <a:br>
              <a:rPr lang="en-US" sz="1900" kern="1200">
                <a:solidFill>
                  <a:schemeClr val="bg1"/>
                </a:solidFill>
                <a:latin typeface="+mj-lt"/>
                <a:ea typeface="+mj-ea"/>
                <a:cs typeface="+mj-cs"/>
              </a:rPr>
            </a:br>
            <a:r>
              <a:rPr lang="en-US" sz="1900" kern="1200">
                <a:solidFill>
                  <a:schemeClr val="bg1"/>
                </a:solidFill>
                <a:latin typeface="+mj-lt"/>
                <a:ea typeface="+mj-ea"/>
                <a:cs typeface="+mj-cs"/>
              </a:rPr>
              <a:t>James Parrott</a:t>
            </a:r>
            <a:br>
              <a:rPr lang="en-US" sz="1900" kern="1200">
                <a:solidFill>
                  <a:schemeClr val="bg1"/>
                </a:solidFill>
                <a:latin typeface="+mj-lt"/>
                <a:ea typeface="+mj-ea"/>
                <a:cs typeface="+mj-cs"/>
              </a:rPr>
            </a:br>
            <a:r>
              <a:rPr lang="en-US" sz="1900" kern="1200">
                <a:solidFill>
                  <a:schemeClr val="bg1"/>
                </a:solidFill>
                <a:latin typeface="+mj-lt"/>
                <a:ea typeface="+mj-ea"/>
                <a:cs typeface="+mj-cs"/>
              </a:rPr>
              <a:t>Center for New York City Affairs</a:t>
            </a:r>
            <a:br>
              <a:rPr lang="en-US" sz="1900" kern="1200">
                <a:solidFill>
                  <a:schemeClr val="bg1"/>
                </a:solidFill>
                <a:latin typeface="+mj-lt"/>
                <a:ea typeface="+mj-ea"/>
                <a:cs typeface="+mj-cs"/>
              </a:rPr>
            </a:br>
            <a:r>
              <a:rPr lang="en-US" sz="1900" kern="1200">
                <a:solidFill>
                  <a:schemeClr val="bg1"/>
                </a:solidFill>
                <a:latin typeface="+mj-lt"/>
                <a:ea typeface="+mj-ea"/>
                <a:cs typeface="+mj-cs"/>
              </a:rPr>
              <a:t>The New School</a:t>
            </a:r>
            <a:br>
              <a:rPr lang="en-US" sz="1900" kern="1200">
                <a:solidFill>
                  <a:schemeClr val="bg1"/>
                </a:solidFill>
                <a:latin typeface="+mj-lt"/>
                <a:ea typeface="+mj-ea"/>
                <a:cs typeface="+mj-cs"/>
              </a:rPr>
            </a:br>
            <a:r>
              <a:rPr lang="en-US" sz="1900" kern="1200">
                <a:solidFill>
                  <a:schemeClr val="bg1"/>
                </a:solidFill>
                <a:latin typeface="+mj-lt"/>
                <a:ea typeface="+mj-ea"/>
                <a:cs typeface="+mj-cs"/>
              </a:rPr>
              <a:t>ParrottJ@newschool.edu</a:t>
            </a:r>
            <a:br>
              <a:rPr lang="en-US" sz="1900" kern="1200">
                <a:solidFill>
                  <a:schemeClr val="bg1"/>
                </a:solidFill>
                <a:latin typeface="+mj-lt"/>
                <a:ea typeface="+mj-ea"/>
                <a:cs typeface="+mj-cs"/>
              </a:rPr>
            </a:br>
            <a:endParaRPr lang="en-US" sz="1900" kern="1200">
              <a:solidFill>
                <a:schemeClr val="bg1"/>
              </a:solidFill>
              <a:latin typeface="+mj-lt"/>
              <a:ea typeface="+mj-ea"/>
              <a:cs typeface="+mj-cs"/>
            </a:endParaRPr>
          </a:p>
        </p:txBody>
      </p:sp>
      <p:pic>
        <p:nvPicPr>
          <p:cNvPr id="6" name="Picture 5" descr="A close up of a logo&#10;&#10;Description generated with very high confidence">
            <a:extLst>
              <a:ext uri="{FF2B5EF4-FFF2-40B4-BE49-F238E27FC236}">
                <a16:creationId xmlns:a16="http://schemas.microsoft.com/office/drawing/2014/main" id="{716DF4C6-8349-4F8E-B170-373C69320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2270" y="2421016"/>
            <a:ext cx="4411246" cy="1885807"/>
          </a:xfrm>
          <a:prstGeom prst="rect">
            <a:avLst/>
          </a:prstGeom>
        </p:spPr>
      </p:pic>
      <p:sp>
        <p:nvSpPr>
          <p:cNvPr id="3" name="Footer Placeholder 2">
            <a:extLst>
              <a:ext uri="{FF2B5EF4-FFF2-40B4-BE49-F238E27FC236}">
                <a16:creationId xmlns:a16="http://schemas.microsoft.com/office/drawing/2014/main" id="{55063F71-02E6-4F58-A992-9D46D156A5B8}"/>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a:spcAft>
                <a:spcPts val="600"/>
              </a:spcAft>
            </a:pPr>
            <a:r>
              <a:rPr lang="en-US" sz="1200" kern="1200">
                <a:solidFill>
                  <a:schemeClr val="tx1">
                    <a:tint val="75000"/>
                  </a:schemeClr>
                </a:solidFill>
                <a:latin typeface="+mn-lt"/>
                <a:ea typeface="+mn-ea"/>
                <a:cs typeface="+mn-cs"/>
              </a:rPr>
              <a:t>Center for New York City Affairs</a:t>
            </a:r>
          </a:p>
        </p:txBody>
      </p:sp>
      <p:sp>
        <p:nvSpPr>
          <p:cNvPr id="4" name="Slide Number Placeholder 3">
            <a:extLst>
              <a:ext uri="{FF2B5EF4-FFF2-40B4-BE49-F238E27FC236}">
                <a16:creationId xmlns:a16="http://schemas.microsoft.com/office/drawing/2014/main" id="{73190F72-A35E-4FA9-B812-E2C85BB060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95753DFF-8885-4DF9-B834-09ADC70E4708}" type="slidenum">
              <a:rPr lang="en-US" sz="1200"/>
              <a:pPr>
                <a:spcAft>
                  <a:spcPts val="600"/>
                </a:spcAft>
              </a:pPr>
              <a:t>16</a:t>
            </a:fld>
            <a:endParaRPr lang="en-US" sz="1200"/>
          </a:p>
        </p:txBody>
      </p:sp>
      <p:sp>
        <p:nvSpPr>
          <p:cNvPr id="7" name="TextBox 6">
            <a:extLst>
              <a:ext uri="{FF2B5EF4-FFF2-40B4-BE49-F238E27FC236}">
                <a16:creationId xmlns:a16="http://schemas.microsoft.com/office/drawing/2014/main" id="{984582DF-D5D4-44D2-8C90-E2C903767502}"/>
              </a:ext>
            </a:extLst>
          </p:cNvPr>
          <p:cNvSpPr txBox="1"/>
          <p:nvPr/>
        </p:nvSpPr>
        <p:spPr>
          <a:xfrm>
            <a:off x="436903" y="4419600"/>
            <a:ext cx="2209800" cy="369332"/>
          </a:xfrm>
          <a:prstGeom prst="rect">
            <a:avLst/>
          </a:prstGeom>
          <a:noFill/>
        </p:spPr>
        <p:txBody>
          <a:bodyPr wrap="square" rtlCol="0">
            <a:spAutoFit/>
          </a:bodyPr>
          <a:lstStyle/>
          <a:p>
            <a:r>
              <a:rPr lang="en-US" b="1" dirty="0"/>
              <a:t>www.CenterNYC.org</a:t>
            </a:r>
          </a:p>
        </p:txBody>
      </p:sp>
    </p:spTree>
    <p:extLst>
      <p:ext uri="{BB962C8B-B14F-4D97-AF65-F5344CB8AC3E}">
        <p14:creationId xmlns:p14="http://schemas.microsoft.com/office/powerpoint/2010/main" val="313813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7A66E-0993-4EE0-84EB-3C379D4DDDD0}"/>
              </a:ext>
            </a:extLst>
          </p:cNvPr>
          <p:cNvSpPr>
            <a:spLocks noGrp="1"/>
          </p:cNvSpPr>
          <p:nvPr>
            <p:ph type="title"/>
          </p:nvPr>
        </p:nvSpPr>
        <p:spPr>
          <a:xfrm>
            <a:off x="628650" y="381001"/>
            <a:ext cx="7886700" cy="1143000"/>
          </a:xfrm>
        </p:spPr>
        <p:txBody>
          <a:bodyPr>
            <a:normAutofit fontScale="90000"/>
          </a:bodyPr>
          <a:lstStyle/>
          <a:p>
            <a:r>
              <a:rPr lang="en-US" sz="4000" dirty="0">
                <a:solidFill>
                  <a:srgbClr val="FFFFFF"/>
                </a:solidFill>
              </a:rPr>
              <a:t>Overview</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4731EDCD-1FA5-4FD9-9E30-D85EF50B1596}"/>
              </a:ext>
            </a:extLst>
          </p:cNvPr>
          <p:cNvSpPr>
            <a:spLocks noGrp="1"/>
          </p:cNvSpPr>
          <p:nvPr>
            <p:ph idx="1"/>
          </p:nvPr>
        </p:nvSpPr>
        <p:spPr>
          <a:xfrm>
            <a:off x="381000" y="2133600"/>
            <a:ext cx="8382000" cy="4043362"/>
          </a:xfrm>
        </p:spPr>
        <p:txBody>
          <a:bodyPr>
            <a:normAutofit/>
          </a:bodyPr>
          <a:lstStyle/>
          <a:p>
            <a:r>
              <a:rPr lang="en-US" sz="2800" dirty="0"/>
              <a:t>How is the Covid-19 economic dislocation different?</a:t>
            </a:r>
          </a:p>
          <a:p>
            <a:r>
              <a:rPr lang="en-US" sz="2800" dirty="0"/>
              <a:t>Which workers were affected? </a:t>
            </a:r>
          </a:p>
          <a:p>
            <a:r>
              <a:rPr lang="en-US" sz="2800" dirty="0"/>
              <a:t>How has the pandemic re-shaped the city’s economy and its jobs?</a:t>
            </a:r>
          </a:p>
          <a:p>
            <a:r>
              <a:rPr lang="en-US" sz="2800" dirty="0"/>
              <a:t>What has to happen for the NYC job market to recover?</a:t>
            </a:r>
          </a:p>
        </p:txBody>
      </p:sp>
      <p:sp>
        <p:nvSpPr>
          <p:cNvPr id="4" name="Footer Placeholder 3">
            <a:extLst>
              <a:ext uri="{FF2B5EF4-FFF2-40B4-BE49-F238E27FC236}">
                <a16:creationId xmlns:a16="http://schemas.microsoft.com/office/drawing/2014/main" id="{42121C27-205E-4736-B9FB-A56A47BA8F69}"/>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80A3FA30-F7E9-4F99-B0A1-54774FD09B59}"/>
              </a:ext>
            </a:extLst>
          </p:cNvPr>
          <p:cNvSpPr>
            <a:spLocks noGrp="1"/>
          </p:cNvSpPr>
          <p:nvPr>
            <p:ph type="sldNum" sz="quarter" idx="12"/>
          </p:nvPr>
        </p:nvSpPr>
        <p:spPr>
          <a:xfrm>
            <a:off x="6457950" y="6356350"/>
            <a:ext cx="2057400" cy="365125"/>
          </a:xfrm>
        </p:spPr>
        <p:txBody>
          <a:bodyPr>
            <a:normAutofit/>
          </a:bodyPr>
          <a:lstStyle/>
          <a:p>
            <a:pPr>
              <a:spcAft>
                <a:spcPts val="600"/>
              </a:spcAft>
            </a:pPr>
            <a:fld id="{B330FB8B-015B-4BB6-AD14-7BEA45E4DF49}" type="slidenum">
              <a:rPr lang="en-US" smtClean="0"/>
              <a:pPr>
                <a:spcAft>
                  <a:spcPts val="600"/>
                </a:spcAft>
              </a:pPr>
              <a:t>2</a:t>
            </a:fld>
            <a:endParaRPr lang="en-US"/>
          </a:p>
        </p:txBody>
      </p:sp>
    </p:spTree>
    <p:extLst>
      <p:ext uri="{BB962C8B-B14F-4D97-AF65-F5344CB8AC3E}">
        <p14:creationId xmlns:p14="http://schemas.microsoft.com/office/powerpoint/2010/main" val="237911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93651C-6D65-4CB6-9853-CA79C94F9A9D}"/>
              </a:ext>
            </a:extLst>
          </p:cNvPr>
          <p:cNvSpPr>
            <a:spLocks noGrp="1"/>
          </p:cNvSpPr>
          <p:nvPr>
            <p:ph type="title"/>
          </p:nvPr>
        </p:nvSpPr>
        <p:spPr>
          <a:xfrm>
            <a:off x="756138" y="174032"/>
            <a:ext cx="7631723" cy="1111843"/>
          </a:xfrm>
        </p:spPr>
        <p:txBody>
          <a:bodyPr vert="horz" lIns="91440" tIns="45720" rIns="91440" bIns="45720" rtlCol="0" anchor="ctr">
            <a:normAutofit/>
          </a:bodyPr>
          <a:lstStyle/>
          <a:p>
            <a:pPr algn="l">
              <a:lnSpc>
                <a:spcPct val="90000"/>
              </a:lnSpc>
            </a:pPr>
            <a:r>
              <a:rPr lang="en-US" sz="2700" kern="1200" dirty="0">
                <a:latin typeface="+mj-lt"/>
                <a:ea typeface="+mj-ea"/>
                <a:cs typeface="+mj-cs"/>
              </a:rPr>
              <a:t>As of </a:t>
            </a:r>
            <a:r>
              <a:rPr lang="en-US" sz="2700" dirty="0"/>
              <a:t>Apr</a:t>
            </a:r>
            <a:r>
              <a:rPr lang="en-US" sz="2700" kern="1200" dirty="0">
                <a:latin typeface="+mj-lt"/>
                <a:ea typeface="+mj-ea"/>
                <a:cs typeface="+mj-cs"/>
              </a:rPr>
              <a:t>., NYC jobs were 11.8% below Feb. 2020; 2.7 times the national 4.4% drop</a:t>
            </a:r>
          </a:p>
        </p:txBody>
      </p:sp>
      <p:sp>
        <p:nvSpPr>
          <p:cNvPr id="4" name="Footer Placeholder 3">
            <a:extLst>
              <a:ext uri="{FF2B5EF4-FFF2-40B4-BE49-F238E27FC236}">
                <a16:creationId xmlns:a16="http://schemas.microsoft.com/office/drawing/2014/main" id="{DC1FCF25-9D84-4ECC-AEA1-6B5FFDB5B713}"/>
              </a:ext>
            </a:extLst>
          </p:cNvPr>
          <p:cNvSpPr>
            <a:spLocks noGrp="1"/>
          </p:cNvSpPr>
          <p:nvPr>
            <p:ph type="ftr" sz="quarter" idx="11"/>
          </p:nvPr>
        </p:nvSpPr>
        <p:spPr>
          <a:xfrm>
            <a:off x="3028950" y="6356350"/>
            <a:ext cx="3086100" cy="365125"/>
          </a:xfrm>
        </p:spPr>
        <p:txBody>
          <a:bodyPr vert="horz" lIns="91440" tIns="45720" rIns="91440" bIns="45720" rtlCol="0">
            <a:normAutofit/>
          </a:bodyPr>
          <a:lstStyle/>
          <a:p>
            <a:pPr>
              <a:spcAft>
                <a:spcPts val="600"/>
              </a:spcAft>
            </a:pPr>
            <a:r>
              <a:rPr lang="en-US" kern="1200">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3D5BF99B-CA2E-4BB5-82E7-4A5DBD7805B1}"/>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B330FB8B-015B-4BB6-AD14-7BEA45E4DF49}" type="slidenum">
              <a:rPr lang="en-US" smtClean="0"/>
              <a:pPr>
                <a:spcAft>
                  <a:spcPts val="600"/>
                </a:spcAft>
              </a:pPr>
              <a:t>3</a:t>
            </a:fld>
            <a:endParaRPr lang="en-US"/>
          </a:p>
        </p:txBody>
      </p:sp>
      <p:pic>
        <p:nvPicPr>
          <p:cNvPr id="6" name="Picture 5">
            <a:extLst>
              <a:ext uri="{FF2B5EF4-FFF2-40B4-BE49-F238E27FC236}">
                <a16:creationId xmlns:a16="http://schemas.microsoft.com/office/drawing/2014/main" id="{E6ADB8C9-FA42-47AC-BF0D-28859641C1EE}"/>
              </a:ext>
            </a:extLst>
          </p:cNvPr>
          <p:cNvPicPr>
            <a:picLocks noChangeAspect="1"/>
          </p:cNvPicPr>
          <p:nvPr/>
        </p:nvPicPr>
        <p:blipFill>
          <a:blip r:embed="rId2"/>
          <a:stretch>
            <a:fillRect/>
          </a:stretch>
        </p:blipFill>
        <p:spPr>
          <a:xfrm>
            <a:off x="914400" y="1371601"/>
            <a:ext cx="7201505" cy="4848224"/>
          </a:xfrm>
          <a:prstGeom prst="rect">
            <a:avLst/>
          </a:prstGeom>
        </p:spPr>
      </p:pic>
    </p:spTree>
    <p:extLst>
      <p:ext uri="{BB962C8B-B14F-4D97-AF65-F5344CB8AC3E}">
        <p14:creationId xmlns:p14="http://schemas.microsoft.com/office/powerpoint/2010/main" val="232985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9936-70B2-4A93-B571-62EED610F4D4}"/>
              </a:ext>
            </a:extLst>
          </p:cNvPr>
          <p:cNvSpPr>
            <a:spLocks noGrp="1"/>
          </p:cNvSpPr>
          <p:nvPr>
            <p:ph type="title"/>
          </p:nvPr>
        </p:nvSpPr>
        <p:spPr/>
        <p:txBody>
          <a:bodyPr>
            <a:normAutofit/>
          </a:bodyPr>
          <a:lstStyle/>
          <a:p>
            <a:pPr algn="l"/>
            <a:r>
              <a:rPr lang="en-US" sz="2800" dirty="0"/>
              <a:t>NYC job losses greatest among 20 largest U.S. cities</a:t>
            </a:r>
            <a:br>
              <a:rPr lang="en-US" sz="2800" dirty="0"/>
            </a:br>
            <a:r>
              <a:rPr lang="en-US" sz="2000" dirty="0"/>
              <a:t>Feb. 2020-Apr. 2021</a:t>
            </a:r>
          </a:p>
        </p:txBody>
      </p:sp>
      <p:sp>
        <p:nvSpPr>
          <p:cNvPr id="3" name="Content Placeholder 2">
            <a:extLst>
              <a:ext uri="{FF2B5EF4-FFF2-40B4-BE49-F238E27FC236}">
                <a16:creationId xmlns:a16="http://schemas.microsoft.com/office/drawing/2014/main" id="{FA7CDC32-B4A7-47DC-873B-79A02680DF53}"/>
              </a:ext>
            </a:extLst>
          </p:cNvPr>
          <p:cNvSpPr>
            <a:spLocks noGrp="1"/>
          </p:cNvSpPr>
          <p:nvPr>
            <p:ph idx="1"/>
          </p:nvPr>
        </p:nvSpPr>
        <p:spPr>
          <a:xfrm>
            <a:off x="457200" y="2514600"/>
            <a:ext cx="8229600" cy="4525963"/>
          </a:xfrm>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5FEEA681-599F-478E-8D54-CE2246113F2A}"/>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9AF0744C-5281-4BBC-8A2B-0FEEDBD636FE}"/>
              </a:ext>
            </a:extLst>
          </p:cNvPr>
          <p:cNvSpPr>
            <a:spLocks noGrp="1"/>
          </p:cNvSpPr>
          <p:nvPr>
            <p:ph type="sldNum" sz="quarter" idx="12"/>
          </p:nvPr>
        </p:nvSpPr>
        <p:spPr/>
        <p:txBody>
          <a:bodyPr/>
          <a:lstStyle/>
          <a:p>
            <a:fld id="{B330FB8B-015B-4BB6-AD14-7BEA45E4DF49}" type="slidenum">
              <a:rPr lang="en-US" smtClean="0"/>
              <a:t>4</a:t>
            </a:fld>
            <a:endParaRPr lang="en-US"/>
          </a:p>
        </p:txBody>
      </p:sp>
      <p:pic>
        <p:nvPicPr>
          <p:cNvPr id="7" name="Picture 6">
            <a:extLst>
              <a:ext uri="{FF2B5EF4-FFF2-40B4-BE49-F238E27FC236}">
                <a16:creationId xmlns:a16="http://schemas.microsoft.com/office/drawing/2014/main" id="{4F59CFC1-2DAF-46D0-8D96-E0687A04C5F8}"/>
              </a:ext>
            </a:extLst>
          </p:cNvPr>
          <p:cNvPicPr>
            <a:picLocks noChangeAspect="1"/>
          </p:cNvPicPr>
          <p:nvPr/>
        </p:nvPicPr>
        <p:blipFill>
          <a:blip r:embed="rId2"/>
          <a:stretch>
            <a:fillRect/>
          </a:stretch>
        </p:blipFill>
        <p:spPr>
          <a:xfrm>
            <a:off x="584366" y="1295400"/>
            <a:ext cx="7492834" cy="4754563"/>
          </a:xfrm>
          <a:prstGeom prst="rect">
            <a:avLst/>
          </a:prstGeom>
        </p:spPr>
      </p:pic>
    </p:spTree>
    <p:extLst>
      <p:ext uri="{BB962C8B-B14F-4D97-AF65-F5344CB8AC3E}">
        <p14:creationId xmlns:p14="http://schemas.microsoft.com/office/powerpoint/2010/main" val="96544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9E6477-5FB9-43A6-9781-B61B11CBAABC}"/>
              </a:ext>
            </a:extLst>
          </p:cNvPr>
          <p:cNvSpPr>
            <a:spLocks noGrp="1"/>
          </p:cNvSpPr>
          <p:nvPr>
            <p:ph type="title"/>
          </p:nvPr>
        </p:nvSpPr>
        <p:spPr>
          <a:xfrm>
            <a:off x="756138" y="174032"/>
            <a:ext cx="7631723" cy="1111843"/>
          </a:xfrm>
        </p:spPr>
        <p:txBody>
          <a:bodyPr vert="horz" lIns="91440" tIns="45720" rIns="91440" bIns="45720" rtlCol="0" anchor="ctr">
            <a:normAutofit/>
          </a:bodyPr>
          <a:lstStyle/>
          <a:p>
            <a:pPr algn="l">
              <a:lnSpc>
                <a:spcPct val="90000"/>
              </a:lnSpc>
            </a:pPr>
            <a:r>
              <a:rPr lang="en-US" sz="2800" kern="1200" dirty="0">
                <a:latin typeface="+mj-lt"/>
                <a:ea typeface="+mj-ea"/>
                <a:cs typeface="+mj-cs"/>
              </a:rPr>
              <a:t>Pandemic’s distinctive pattern of NYC job losses </a:t>
            </a:r>
          </a:p>
        </p:txBody>
      </p:sp>
      <p:pic>
        <p:nvPicPr>
          <p:cNvPr id="6" name="Content Placeholder 5">
            <a:extLst>
              <a:ext uri="{FF2B5EF4-FFF2-40B4-BE49-F238E27FC236}">
                <a16:creationId xmlns:a16="http://schemas.microsoft.com/office/drawing/2014/main" id="{EFDEADBC-9C05-473E-BD0B-5EC92A186260}"/>
              </a:ext>
            </a:extLst>
          </p:cNvPr>
          <p:cNvPicPr>
            <a:picLocks noChangeAspect="1"/>
          </p:cNvPicPr>
          <p:nvPr/>
        </p:nvPicPr>
        <p:blipFill>
          <a:blip r:embed="rId2"/>
          <a:stretch>
            <a:fillRect/>
          </a:stretch>
        </p:blipFill>
        <p:spPr>
          <a:xfrm>
            <a:off x="914400" y="1219201"/>
            <a:ext cx="7315200" cy="4876800"/>
          </a:xfrm>
          <a:prstGeom prst="rect">
            <a:avLst/>
          </a:prstGeom>
        </p:spPr>
      </p:pic>
      <p:sp>
        <p:nvSpPr>
          <p:cNvPr id="4" name="Footer Placeholder 3">
            <a:extLst>
              <a:ext uri="{FF2B5EF4-FFF2-40B4-BE49-F238E27FC236}">
                <a16:creationId xmlns:a16="http://schemas.microsoft.com/office/drawing/2014/main" id="{85429975-93B7-42E7-834E-E093FCA18029}"/>
              </a:ext>
            </a:extLst>
          </p:cNvPr>
          <p:cNvSpPr>
            <a:spLocks noGrp="1"/>
          </p:cNvSpPr>
          <p:nvPr>
            <p:ph type="ftr" sz="quarter" idx="11"/>
          </p:nvPr>
        </p:nvSpPr>
        <p:spPr>
          <a:xfrm>
            <a:off x="3028950" y="6356350"/>
            <a:ext cx="3086100" cy="365125"/>
          </a:xfrm>
        </p:spPr>
        <p:txBody>
          <a:bodyPr vert="horz" lIns="91440" tIns="45720" rIns="91440" bIns="45720" rtlCol="0">
            <a:normAutofit/>
          </a:bodyPr>
          <a:lstStyle/>
          <a:p>
            <a:pPr>
              <a:spcAft>
                <a:spcPts val="600"/>
              </a:spcAft>
            </a:pPr>
            <a:r>
              <a:rPr lang="en-US" kern="1200">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28980B07-EC34-4311-8AE2-F8AF400B6F76}"/>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B330FB8B-015B-4BB6-AD14-7BEA45E4DF49}" type="slidenum">
              <a:rPr lang="en-US" smtClean="0"/>
              <a:pPr>
                <a:spcAft>
                  <a:spcPts val="600"/>
                </a:spcAft>
              </a:pPr>
              <a:t>5</a:t>
            </a:fld>
            <a:endParaRPr lang="en-US"/>
          </a:p>
        </p:txBody>
      </p:sp>
    </p:spTree>
    <p:extLst>
      <p:ext uri="{BB962C8B-B14F-4D97-AF65-F5344CB8AC3E}">
        <p14:creationId xmlns:p14="http://schemas.microsoft.com/office/powerpoint/2010/main" val="388921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6F84-F12E-4480-8B5B-379E146A1E9D}"/>
              </a:ext>
            </a:extLst>
          </p:cNvPr>
          <p:cNvSpPr>
            <a:spLocks noGrp="1"/>
          </p:cNvSpPr>
          <p:nvPr>
            <p:ph type="title"/>
          </p:nvPr>
        </p:nvSpPr>
        <p:spPr>
          <a:xfrm>
            <a:off x="457200" y="274639"/>
            <a:ext cx="7848600" cy="639762"/>
          </a:xfrm>
        </p:spPr>
        <p:txBody>
          <a:bodyPr>
            <a:normAutofit fontScale="90000"/>
          </a:bodyPr>
          <a:lstStyle/>
          <a:p>
            <a:pPr algn="l"/>
            <a:r>
              <a:rPr lang="en-US" sz="2300" dirty="0"/>
              <a:t>As of April, NYC still down 550,000 payroll jobs since Feb. 2020; only 41% of lost jobs have been regained (vs. 70% in rest of the U.S.)</a:t>
            </a:r>
          </a:p>
        </p:txBody>
      </p:sp>
      <p:sp>
        <p:nvSpPr>
          <p:cNvPr id="4" name="Footer Placeholder 3">
            <a:extLst>
              <a:ext uri="{FF2B5EF4-FFF2-40B4-BE49-F238E27FC236}">
                <a16:creationId xmlns:a16="http://schemas.microsoft.com/office/drawing/2014/main" id="{E4CD7BE7-6327-40FF-B431-74E914A2219C}"/>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A024D407-4B6B-4CE4-B0DF-D0B668183C25}"/>
              </a:ext>
            </a:extLst>
          </p:cNvPr>
          <p:cNvSpPr>
            <a:spLocks noGrp="1"/>
          </p:cNvSpPr>
          <p:nvPr>
            <p:ph type="sldNum" sz="quarter" idx="12"/>
          </p:nvPr>
        </p:nvSpPr>
        <p:spPr/>
        <p:txBody>
          <a:bodyPr/>
          <a:lstStyle/>
          <a:p>
            <a:fld id="{B330FB8B-015B-4BB6-AD14-7BEA45E4DF49}" type="slidenum">
              <a:rPr lang="en-US" smtClean="0"/>
              <a:t>6</a:t>
            </a:fld>
            <a:endParaRPr lang="en-US"/>
          </a:p>
        </p:txBody>
      </p:sp>
      <p:sp>
        <p:nvSpPr>
          <p:cNvPr id="6" name="Content Placeholder 5">
            <a:extLst>
              <a:ext uri="{FF2B5EF4-FFF2-40B4-BE49-F238E27FC236}">
                <a16:creationId xmlns:a16="http://schemas.microsoft.com/office/drawing/2014/main" id="{C03AB901-84F9-4607-8245-0390D914B290}"/>
              </a:ext>
            </a:extLst>
          </p:cNvPr>
          <p:cNvSpPr>
            <a:spLocks noGrp="1"/>
          </p:cNvSpPr>
          <p:nvPr>
            <p:ph idx="1"/>
          </p:nvPr>
        </p:nvSpPr>
        <p:spPr>
          <a:xfrm>
            <a:off x="457200" y="1600200"/>
            <a:ext cx="7391400" cy="4333821"/>
          </a:xfrm>
        </p:spPr>
        <p:txBody>
          <a:bodyPr/>
          <a:lstStyle/>
          <a:p>
            <a:endParaRPr lang="en-US"/>
          </a:p>
        </p:txBody>
      </p:sp>
      <p:pic>
        <p:nvPicPr>
          <p:cNvPr id="7" name="Picture 6">
            <a:extLst>
              <a:ext uri="{FF2B5EF4-FFF2-40B4-BE49-F238E27FC236}">
                <a16:creationId xmlns:a16="http://schemas.microsoft.com/office/drawing/2014/main" id="{EF1D1057-3B60-4E57-9A74-3722FDEB2F73}"/>
              </a:ext>
            </a:extLst>
          </p:cNvPr>
          <p:cNvPicPr>
            <a:picLocks noChangeAspect="1"/>
          </p:cNvPicPr>
          <p:nvPr/>
        </p:nvPicPr>
        <p:blipFill>
          <a:blip r:embed="rId2"/>
          <a:stretch>
            <a:fillRect/>
          </a:stretch>
        </p:blipFill>
        <p:spPr>
          <a:xfrm>
            <a:off x="457200" y="1143000"/>
            <a:ext cx="8389023" cy="4876799"/>
          </a:xfrm>
          <a:prstGeom prst="rect">
            <a:avLst/>
          </a:prstGeom>
        </p:spPr>
      </p:pic>
    </p:spTree>
    <p:extLst>
      <p:ext uri="{BB962C8B-B14F-4D97-AF65-F5344CB8AC3E}">
        <p14:creationId xmlns:p14="http://schemas.microsoft.com/office/powerpoint/2010/main" val="163586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C378D-430F-4FD1-B296-BE53E716326F}"/>
              </a:ext>
            </a:extLst>
          </p:cNvPr>
          <p:cNvSpPr>
            <a:spLocks noGrp="1"/>
          </p:cNvSpPr>
          <p:nvPr>
            <p:ph type="title"/>
          </p:nvPr>
        </p:nvSpPr>
        <p:spPr/>
        <p:txBody>
          <a:bodyPr>
            <a:normAutofit fontScale="90000"/>
          </a:bodyPr>
          <a:lstStyle/>
          <a:p>
            <a:pPr algn="l"/>
            <a:br>
              <a:rPr lang="en-US" sz="2800" dirty="0"/>
            </a:br>
            <a:r>
              <a:rPr lang="en-US" sz="2800" dirty="0"/>
              <a:t>Workers of color are 75% of those losing jobs; chart below shows likelihood of losing job compared to the average</a:t>
            </a:r>
          </a:p>
        </p:txBody>
      </p:sp>
      <p:pic>
        <p:nvPicPr>
          <p:cNvPr id="6" name="Content Placeholder 5">
            <a:extLst>
              <a:ext uri="{FF2B5EF4-FFF2-40B4-BE49-F238E27FC236}">
                <a16:creationId xmlns:a16="http://schemas.microsoft.com/office/drawing/2014/main" id="{93909A73-9902-43F8-A3D1-0150558E2F2E}"/>
              </a:ext>
            </a:extLst>
          </p:cNvPr>
          <p:cNvPicPr>
            <a:picLocks noGrp="1" noChangeAspect="1"/>
          </p:cNvPicPr>
          <p:nvPr>
            <p:ph idx="1"/>
          </p:nvPr>
        </p:nvPicPr>
        <p:blipFill>
          <a:blip r:embed="rId2"/>
          <a:stretch>
            <a:fillRect/>
          </a:stretch>
        </p:blipFill>
        <p:spPr>
          <a:xfrm>
            <a:off x="410906" y="1676399"/>
            <a:ext cx="7666294" cy="4485745"/>
          </a:xfrm>
          <a:prstGeom prst="rect">
            <a:avLst/>
          </a:prstGeom>
        </p:spPr>
      </p:pic>
      <p:sp>
        <p:nvSpPr>
          <p:cNvPr id="4" name="Footer Placeholder 3">
            <a:extLst>
              <a:ext uri="{FF2B5EF4-FFF2-40B4-BE49-F238E27FC236}">
                <a16:creationId xmlns:a16="http://schemas.microsoft.com/office/drawing/2014/main" id="{4C423838-B07E-4246-9B55-D3E59B00D58A}"/>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A5970D40-4B07-4B33-91C6-CDACBB3E9445}"/>
              </a:ext>
            </a:extLst>
          </p:cNvPr>
          <p:cNvSpPr>
            <a:spLocks noGrp="1"/>
          </p:cNvSpPr>
          <p:nvPr>
            <p:ph type="sldNum" sz="quarter" idx="12"/>
          </p:nvPr>
        </p:nvSpPr>
        <p:spPr/>
        <p:txBody>
          <a:bodyPr/>
          <a:lstStyle/>
          <a:p>
            <a:fld id="{B330FB8B-015B-4BB6-AD14-7BEA45E4DF49}" type="slidenum">
              <a:rPr lang="en-US" smtClean="0"/>
              <a:t>7</a:t>
            </a:fld>
            <a:endParaRPr lang="en-US"/>
          </a:p>
        </p:txBody>
      </p:sp>
    </p:spTree>
    <p:extLst>
      <p:ext uri="{BB962C8B-B14F-4D97-AF65-F5344CB8AC3E}">
        <p14:creationId xmlns:p14="http://schemas.microsoft.com/office/powerpoint/2010/main" val="37584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3F51EC5-8E98-4756-9E49-D47BA08777BF}"/>
              </a:ext>
            </a:extLst>
          </p:cNvPr>
          <p:cNvPicPr>
            <a:picLocks noGrp="1" noChangeAspect="1"/>
          </p:cNvPicPr>
          <p:nvPr>
            <p:ph idx="1"/>
          </p:nvPr>
        </p:nvPicPr>
        <p:blipFill>
          <a:blip r:embed="rId2"/>
          <a:stretch>
            <a:fillRect/>
          </a:stretch>
        </p:blipFill>
        <p:spPr>
          <a:xfrm>
            <a:off x="914400" y="533400"/>
            <a:ext cx="7848600" cy="5486400"/>
          </a:xfrm>
          <a:prstGeom prst="rect">
            <a:avLst/>
          </a:prstGeom>
        </p:spPr>
      </p:pic>
      <p:sp>
        <p:nvSpPr>
          <p:cNvPr id="4" name="Footer Placeholder 3">
            <a:extLst>
              <a:ext uri="{FF2B5EF4-FFF2-40B4-BE49-F238E27FC236}">
                <a16:creationId xmlns:a16="http://schemas.microsoft.com/office/drawing/2014/main" id="{E4BDC92E-DD93-475A-8658-3E1D6080213B}"/>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C61F18EE-C210-4B8E-B745-0FA447099304}"/>
              </a:ext>
            </a:extLst>
          </p:cNvPr>
          <p:cNvSpPr>
            <a:spLocks noGrp="1"/>
          </p:cNvSpPr>
          <p:nvPr>
            <p:ph type="sldNum" sz="quarter" idx="12"/>
          </p:nvPr>
        </p:nvSpPr>
        <p:spPr/>
        <p:txBody>
          <a:bodyPr/>
          <a:lstStyle/>
          <a:p>
            <a:fld id="{B330FB8B-015B-4BB6-AD14-7BEA45E4DF49}" type="slidenum">
              <a:rPr lang="en-US" smtClean="0"/>
              <a:t>8</a:t>
            </a:fld>
            <a:endParaRPr lang="en-US"/>
          </a:p>
        </p:txBody>
      </p:sp>
    </p:spTree>
    <p:extLst>
      <p:ext uri="{BB962C8B-B14F-4D97-AF65-F5344CB8AC3E}">
        <p14:creationId xmlns:p14="http://schemas.microsoft.com/office/powerpoint/2010/main" val="126062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2A0CFD4-A48B-413C-8032-45F0F9A9FE8A}"/>
              </a:ext>
            </a:extLst>
          </p:cNvPr>
          <p:cNvPicPr>
            <a:picLocks noGrp="1" noChangeAspect="1"/>
          </p:cNvPicPr>
          <p:nvPr>
            <p:ph idx="1"/>
          </p:nvPr>
        </p:nvPicPr>
        <p:blipFill>
          <a:blip r:embed="rId2"/>
          <a:stretch>
            <a:fillRect/>
          </a:stretch>
        </p:blipFill>
        <p:spPr>
          <a:xfrm>
            <a:off x="838200" y="609600"/>
            <a:ext cx="7391400" cy="4724400"/>
          </a:xfrm>
          <a:prstGeom prst="rect">
            <a:avLst/>
          </a:prstGeom>
        </p:spPr>
      </p:pic>
      <p:sp>
        <p:nvSpPr>
          <p:cNvPr id="4" name="Footer Placeholder 3">
            <a:extLst>
              <a:ext uri="{FF2B5EF4-FFF2-40B4-BE49-F238E27FC236}">
                <a16:creationId xmlns:a16="http://schemas.microsoft.com/office/drawing/2014/main" id="{5944A3C6-5646-4996-B413-653D57F2D16F}"/>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4543AA3D-5DCA-4941-826D-CC71363DBBD0}"/>
              </a:ext>
            </a:extLst>
          </p:cNvPr>
          <p:cNvSpPr>
            <a:spLocks noGrp="1"/>
          </p:cNvSpPr>
          <p:nvPr>
            <p:ph type="sldNum" sz="quarter" idx="12"/>
          </p:nvPr>
        </p:nvSpPr>
        <p:spPr/>
        <p:txBody>
          <a:bodyPr/>
          <a:lstStyle/>
          <a:p>
            <a:fld id="{B330FB8B-015B-4BB6-AD14-7BEA45E4DF49}" type="slidenum">
              <a:rPr lang="en-US" smtClean="0"/>
              <a:t>9</a:t>
            </a:fld>
            <a:endParaRPr lang="en-US"/>
          </a:p>
        </p:txBody>
      </p:sp>
    </p:spTree>
    <p:extLst>
      <p:ext uri="{BB962C8B-B14F-4D97-AF65-F5344CB8AC3E}">
        <p14:creationId xmlns:p14="http://schemas.microsoft.com/office/powerpoint/2010/main" val="2125216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6117</TotalTime>
  <Words>813</Words>
  <Application>Microsoft Office PowerPoint</Application>
  <PresentationFormat>On-screen Show (4:3)</PresentationFormat>
  <Paragraphs>80</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Cambria</vt:lpstr>
      <vt:lpstr>Office Theme</vt:lpstr>
      <vt:lpstr>Office Theme</vt:lpstr>
      <vt:lpstr>      How Does NYC Get Its Jobs Back?    James A. Parrott, PhD  Center for New York City Affairs at    The New   School  JamesParrott@newschool.edu  www.centernyc.org  Harvard Business School Club of NY June 17, 2021  Funding support provided by the Robin Hood Foundation, New York City Workforce Development Fund, New York Community Trust, JPMorgan Chase Foundation, 21st Century ILGWU Heritage Fund, and Consortium for Worker Education </vt:lpstr>
      <vt:lpstr>Overview </vt:lpstr>
      <vt:lpstr>As of Apr., NYC jobs were 11.8% below Feb. 2020; 2.7 times the national 4.4% drop</vt:lpstr>
      <vt:lpstr>NYC job losses greatest among 20 largest U.S. cities Feb. 2020-Apr. 2021</vt:lpstr>
      <vt:lpstr>Pandemic’s distinctive pattern of NYC job losses </vt:lpstr>
      <vt:lpstr>As of April, NYC still down 550,000 payroll jobs since Feb. 2020; only 41% of lost jobs have been regained (vs. 70% in rest of the U.S.)</vt:lpstr>
      <vt:lpstr> Workers of color are 75% of those losing jobs; chart below shows likelihood of losing job compared to the average</vt:lpstr>
      <vt:lpstr>PowerPoint Presentation</vt:lpstr>
      <vt:lpstr>PowerPoint Presentation</vt:lpstr>
      <vt:lpstr>As of late-May, NYS continuing unemployment insurance claims were about 2.1 million, down by 600,000 since mid-January inflection; in 3 months, it will be about 300,000</vt:lpstr>
      <vt:lpstr>Are unemployment benefits the reason some employers are having a hard time recruiting workers?</vt:lpstr>
      <vt:lpstr>Astoria survey we did with the Consortium for Worker Education pointed up several challenges NYC workers face post-Covid</vt:lpstr>
      <vt:lpstr>NYC Independent Budget Office projects Covid-19 jobs deficit will last until late 2024 (w/o accounting for changing mix)</vt:lpstr>
      <vt:lpstr>Policy  priorities—build back better</vt:lpstr>
      <vt:lpstr>CNYCA’s Covid-19 Economic Recovery Project</vt:lpstr>
      <vt:lpstr>Thank you.  James Parrott Center for New York City Affairs The New School ParrottJ@newschool.edu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labor market implications of the Covid-19 impact on NYC’s healthcare industry     James A. Parrott  Center for New York City Affairs at    The New School  JamesParrott@newschool.edu  www.centernyc.org  WPTI Employer Symposium Series—Healthcare, January 19, 2021  Funding support provided by Robin Hood Foundation, JPMorgan Chase Foundation, New York City Workforce Development Fund, New York Community Trust,  21st Century ILGWU Heritage Fund, and Consortium for Worker Education</dc:title>
  <dc:creator>james parrott</dc:creator>
  <cp:lastModifiedBy>James Parrott</cp:lastModifiedBy>
  <cp:revision>154</cp:revision>
  <cp:lastPrinted>2021-06-08T05:58:25Z</cp:lastPrinted>
  <dcterms:created xsi:type="dcterms:W3CDTF">2021-01-18T23:22:05Z</dcterms:created>
  <dcterms:modified xsi:type="dcterms:W3CDTF">2021-06-17T16:33:59Z</dcterms:modified>
</cp:coreProperties>
</file>