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4" r:id="rId3"/>
    <p:sldId id="265" r:id="rId4"/>
    <p:sldId id="275" r:id="rId5"/>
    <p:sldId id="267" r:id="rId6"/>
    <p:sldId id="268" r:id="rId7"/>
    <p:sldId id="273" r:id="rId8"/>
    <p:sldId id="274" r:id="rId9"/>
    <p:sldId id="272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06778-380C-40A5-85B4-5C166FC17A4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2A625-F2F6-4A7C-8E38-94104056D340}">
      <dgm:prSet/>
      <dgm:spPr/>
      <dgm:t>
        <a:bodyPr/>
        <a:lstStyle/>
        <a:p>
          <a:r>
            <a:rPr lang="en-US" dirty="0"/>
            <a:t>Several sectors under severe pressure—led by restaurants, arts, social services and others.</a:t>
          </a:r>
        </a:p>
      </dgm:t>
    </dgm:pt>
    <dgm:pt modelId="{E81EDEB0-1C97-4BEA-869B-C50E978BBC5D}" type="parTrans" cxnId="{A42F1EBB-4B41-4AD8-91F7-73433A2BBD18}">
      <dgm:prSet/>
      <dgm:spPr/>
      <dgm:t>
        <a:bodyPr/>
        <a:lstStyle/>
        <a:p>
          <a:endParaRPr lang="en-US"/>
        </a:p>
      </dgm:t>
    </dgm:pt>
    <dgm:pt modelId="{8045864F-5FCD-436D-A258-271B50657E85}" type="sibTrans" cxnId="{A42F1EBB-4B41-4AD8-91F7-73433A2BBD18}">
      <dgm:prSet/>
      <dgm:spPr/>
      <dgm:t>
        <a:bodyPr/>
        <a:lstStyle/>
        <a:p>
          <a:endParaRPr lang="en-US"/>
        </a:p>
      </dgm:t>
    </dgm:pt>
    <dgm:pt modelId="{3CA6BEF8-AA2F-46DD-9DF3-561AA34B368A}">
      <dgm:prSet/>
      <dgm:spPr/>
      <dgm:t>
        <a:bodyPr/>
        <a:lstStyle/>
        <a:p>
          <a:r>
            <a:rPr lang="en-US" dirty="0"/>
            <a:t>No alternative to massive federal economic support:</a:t>
          </a:r>
        </a:p>
      </dgm:t>
    </dgm:pt>
    <dgm:pt modelId="{C0F24EF7-15FD-4323-A8D6-E572487E272A}" type="parTrans" cxnId="{959D31AD-3133-4600-AABD-D3EB0D80EA1B}">
      <dgm:prSet/>
      <dgm:spPr/>
      <dgm:t>
        <a:bodyPr/>
        <a:lstStyle/>
        <a:p>
          <a:endParaRPr lang="en-US"/>
        </a:p>
      </dgm:t>
    </dgm:pt>
    <dgm:pt modelId="{B5FEC133-5F1A-4563-9B7A-824DD0D6F6C0}" type="sibTrans" cxnId="{959D31AD-3133-4600-AABD-D3EB0D80EA1B}">
      <dgm:prSet/>
      <dgm:spPr/>
      <dgm:t>
        <a:bodyPr/>
        <a:lstStyle/>
        <a:p>
          <a:endParaRPr lang="en-US"/>
        </a:p>
      </dgm:t>
    </dgm:pt>
    <dgm:pt modelId="{2E26F7CB-F1B7-440C-9C18-367A865E402D}">
      <dgm:prSet/>
      <dgm:spPr/>
      <dgm:t>
        <a:bodyPr/>
        <a:lstStyle/>
        <a:p>
          <a:r>
            <a:rPr lang="en-US" dirty="0"/>
            <a:t>For workers and families</a:t>
          </a:r>
        </a:p>
      </dgm:t>
    </dgm:pt>
    <dgm:pt modelId="{7A1C33A6-6F62-46BB-88EF-284D11CB4BA0}" type="parTrans" cxnId="{826CB289-21E3-45CE-B306-870168DDCC73}">
      <dgm:prSet/>
      <dgm:spPr/>
      <dgm:t>
        <a:bodyPr/>
        <a:lstStyle/>
        <a:p>
          <a:endParaRPr lang="en-US"/>
        </a:p>
      </dgm:t>
    </dgm:pt>
    <dgm:pt modelId="{E2F79C4B-C92F-46D8-8B7E-54FDC12500B9}" type="sibTrans" cxnId="{826CB289-21E3-45CE-B306-870168DDCC73}">
      <dgm:prSet/>
      <dgm:spPr/>
      <dgm:t>
        <a:bodyPr/>
        <a:lstStyle/>
        <a:p>
          <a:endParaRPr lang="en-US"/>
        </a:p>
      </dgm:t>
    </dgm:pt>
    <dgm:pt modelId="{CBDE8B27-D19B-4533-BB9F-ABF2C2E0742F}">
      <dgm:prSet/>
      <dgm:spPr/>
      <dgm:t>
        <a:bodyPr/>
        <a:lstStyle/>
        <a:p>
          <a:r>
            <a:rPr lang="en-US" dirty="0"/>
            <a:t>To keep small businesses alive</a:t>
          </a:r>
        </a:p>
      </dgm:t>
    </dgm:pt>
    <dgm:pt modelId="{5882037C-B220-4B3F-BA3C-B95FCF5F7F10}" type="parTrans" cxnId="{97DBA3FC-5979-4470-9CDE-900DF3BB4BAC}">
      <dgm:prSet/>
      <dgm:spPr/>
      <dgm:t>
        <a:bodyPr/>
        <a:lstStyle/>
        <a:p>
          <a:endParaRPr lang="en-US"/>
        </a:p>
      </dgm:t>
    </dgm:pt>
    <dgm:pt modelId="{4E8DC3D1-C5FB-4B1E-86EB-B53643BA542F}" type="sibTrans" cxnId="{97DBA3FC-5979-4470-9CDE-900DF3BB4BAC}">
      <dgm:prSet/>
      <dgm:spPr/>
      <dgm:t>
        <a:bodyPr/>
        <a:lstStyle/>
        <a:p>
          <a:endParaRPr lang="en-US"/>
        </a:p>
      </dgm:t>
    </dgm:pt>
    <dgm:pt modelId="{DA3C560D-7A65-4540-B4A6-B7DBBB18EAF4}">
      <dgm:prSet/>
      <dgm:spPr/>
      <dgm:t>
        <a:bodyPr/>
        <a:lstStyle/>
        <a:p>
          <a:r>
            <a:rPr lang="en-US" dirty="0"/>
            <a:t>Need policy solutions for residential &amp; commercial rent burdens.</a:t>
          </a:r>
        </a:p>
      </dgm:t>
    </dgm:pt>
    <dgm:pt modelId="{BC836CE4-1B28-4E5E-A10C-E5C0E15AFF2A}" type="parTrans" cxnId="{2ED0BBA8-D65E-4414-9C26-A923D154E344}">
      <dgm:prSet/>
      <dgm:spPr/>
      <dgm:t>
        <a:bodyPr/>
        <a:lstStyle/>
        <a:p>
          <a:endParaRPr lang="en-US"/>
        </a:p>
      </dgm:t>
    </dgm:pt>
    <dgm:pt modelId="{E09EDDA4-ED48-4EB5-8D13-AC347AC13B6B}" type="sibTrans" cxnId="{2ED0BBA8-D65E-4414-9C26-A923D154E344}">
      <dgm:prSet/>
      <dgm:spPr/>
      <dgm:t>
        <a:bodyPr/>
        <a:lstStyle/>
        <a:p>
          <a:endParaRPr lang="en-US"/>
        </a:p>
      </dgm:t>
    </dgm:pt>
    <dgm:pt modelId="{3D4168CC-43C4-4099-BC83-CD2988FD1920}">
      <dgm:prSet/>
      <dgm:spPr/>
      <dgm:t>
        <a:bodyPr/>
        <a:lstStyle/>
        <a:p>
          <a:r>
            <a:rPr lang="en-US" dirty="0"/>
            <a:t>Need state policy changes to improve social &amp; worker safety net. </a:t>
          </a:r>
        </a:p>
      </dgm:t>
    </dgm:pt>
    <dgm:pt modelId="{B4D08A31-E066-4365-BB46-090A35F580F1}" type="parTrans" cxnId="{EA78D026-27F0-4996-AE9E-833A88B121EA}">
      <dgm:prSet/>
      <dgm:spPr/>
      <dgm:t>
        <a:bodyPr/>
        <a:lstStyle/>
        <a:p>
          <a:endParaRPr lang="en-US"/>
        </a:p>
      </dgm:t>
    </dgm:pt>
    <dgm:pt modelId="{C0D45C6B-0B9E-4286-92F9-E1BE3DDB8053}" type="sibTrans" cxnId="{EA78D026-27F0-4996-AE9E-833A88B121EA}">
      <dgm:prSet/>
      <dgm:spPr/>
      <dgm:t>
        <a:bodyPr/>
        <a:lstStyle/>
        <a:p>
          <a:endParaRPr lang="en-US"/>
        </a:p>
      </dgm:t>
    </dgm:pt>
    <dgm:pt modelId="{553EB47A-7430-48EB-9717-12577D042FF0}">
      <dgm:prSet/>
      <dgm:spPr/>
      <dgm:t>
        <a:bodyPr/>
        <a:lstStyle/>
        <a:p>
          <a:r>
            <a:rPr lang="en-US" dirty="0"/>
            <a:t>To maintain public services and re-build our health care system</a:t>
          </a:r>
        </a:p>
      </dgm:t>
    </dgm:pt>
    <dgm:pt modelId="{34FCE9D3-E170-4A48-9AC9-291E5D71D2EE}" type="parTrans" cxnId="{0FAAFD53-8A9C-48B1-AD67-4828724FD313}">
      <dgm:prSet/>
      <dgm:spPr/>
      <dgm:t>
        <a:bodyPr/>
        <a:lstStyle/>
        <a:p>
          <a:endParaRPr lang="en-US"/>
        </a:p>
      </dgm:t>
    </dgm:pt>
    <dgm:pt modelId="{B76E072D-FBBA-46F1-B40E-306ABD95B346}" type="sibTrans" cxnId="{0FAAFD53-8A9C-48B1-AD67-4828724FD313}">
      <dgm:prSet/>
      <dgm:spPr/>
      <dgm:t>
        <a:bodyPr/>
        <a:lstStyle/>
        <a:p>
          <a:endParaRPr lang="en-US"/>
        </a:p>
      </dgm:t>
    </dgm:pt>
    <dgm:pt modelId="{9C3704B9-CAFF-4D00-B3E9-1B1F60AAD42A}" type="pres">
      <dgm:prSet presAssocID="{F2806778-380C-40A5-85B4-5C166FC17A47}" presName="linear" presStyleCnt="0">
        <dgm:presLayoutVars>
          <dgm:animLvl val="lvl"/>
          <dgm:resizeHandles val="exact"/>
        </dgm:presLayoutVars>
      </dgm:prSet>
      <dgm:spPr/>
    </dgm:pt>
    <dgm:pt modelId="{AAEC3D85-6CB5-40B5-986D-9CAECB1EEA5E}" type="pres">
      <dgm:prSet presAssocID="{9602A625-F2F6-4A7C-8E38-94104056D34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68DDE6C-47CC-4048-8370-D7CBA6CCE38D}" type="pres">
      <dgm:prSet presAssocID="{9602A625-F2F6-4A7C-8E38-94104056D34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BDB7C1A-38D7-4C0F-8769-565EB06F9B47}" type="presOf" srcId="{CBDE8B27-D19B-4533-BB9F-ABF2C2E0742F}" destId="{868DDE6C-47CC-4048-8370-D7CBA6CCE38D}" srcOrd="0" destOrd="2" presId="urn:microsoft.com/office/officeart/2005/8/layout/vList2"/>
    <dgm:cxn modelId="{EA78D026-27F0-4996-AE9E-833A88B121EA}" srcId="{9602A625-F2F6-4A7C-8E38-94104056D340}" destId="{3D4168CC-43C4-4099-BC83-CD2988FD1920}" srcOrd="2" destOrd="0" parTransId="{B4D08A31-E066-4365-BB46-090A35F580F1}" sibTransId="{C0D45C6B-0B9E-4286-92F9-E1BE3DDB8053}"/>
    <dgm:cxn modelId="{C919B264-99C7-4A4E-B52A-AB286FCA66B5}" type="presOf" srcId="{2E26F7CB-F1B7-440C-9C18-367A865E402D}" destId="{868DDE6C-47CC-4048-8370-D7CBA6CCE38D}" srcOrd="0" destOrd="1" presId="urn:microsoft.com/office/officeart/2005/8/layout/vList2"/>
    <dgm:cxn modelId="{0FAAFD53-8A9C-48B1-AD67-4828724FD313}" srcId="{3CA6BEF8-AA2F-46DD-9DF3-561AA34B368A}" destId="{553EB47A-7430-48EB-9717-12577D042FF0}" srcOrd="2" destOrd="0" parTransId="{34FCE9D3-E170-4A48-9AC9-291E5D71D2EE}" sibTransId="{B76E072D-FBBA-46F1-B40E-306ABD95B346}"/>
    <dgm:cxn modelId="{28AE7556-038F-4BEE-89D0-A4CF9EE0E4AD}" type="presOf" srcId="{DA3C560D-7A65-4540-B4A6-B7DBBB18EAF4}" destId="{868DDE6C-47CC-4048-8370-D7CBA6CCE38D}" srcOrd="0" destOrd="4" presId="urn:microsoft.com/office/officeart/2005/8/layout/vList2"/>
    <dgm:cxn modelId="{826CB289-21E3-45CE-B306-870168DDCC73}" srcId="{3CA6BEF8-AA2F-46DD-9DF3-561AA34B368A}" destId="{2E26F7CB-F1B7-440C-9C18-367A865E402D}" srcOrd="0" destOrd="0" parTransId="{7A1C33A6-6F62-46BB-88EF-284D11CB4BA0}" sibTransId="{E2F79C4B-C92F-46D8-8B7E-54FDC12500B9}"/>
    <dgm:cxn modelId="{255E6D98-FA9E-44C1-B584-49DE43B7DC7E}" type="presOf" srcId="{F2806778-380C-40A5-85B4-5C166FC17A47}" destId="{9C3704B9-CAFF-4D00-B3E9-1B1F60AAD42A}" srcOrd="0" destOrd="0" presId="urn:microsoft.com/office/officeart/2005/8/layout/vList2"/>
    <dgm:cxn modelId="{1F598DA6-0E0C-42AB-87CF-9A5BF3B98D7C}" type="presOf" srcId="{553EB47A-7430-48EB-9717-12577D042FF0}" destId="{868DDE6C-47CC-4048-8370-D7CBA6CCE38D}" srcOrd="0" destOrd="3" presId="urn:microsoft.com/office/officeart/2005/8/layout/vList2"/>
    <dgm:cxn modelId="{2ED0BBA8-D65E-4414-9C26-A923D154E344}" srcId="{9602A625-F2F6-4A7C-8E38-94104056D340}" destId="{DA3C560D-7A65-4540-B4A6-B7DBBB18EAF4}" srcOrd="1" destOrd="0" parTransId="{BC836CE4-1B28-4E5E-A10C-E5C0E15AFF2A}" sibTransId="{E09EDDA4-ED48-4EB5-8D13-AC347AC13B6B}"/>
    <dgm:cxn modelId="{959D31AD-3133-4600-AABD-D3EB0D80EA1B}" srcId="{9602A625-F2F6-4A7C-8E38-94104056D340}" destId="{3CA6BEF8-AA2F-46DD-9DF3-561AA34B368A}" srcOrd="0" destOrd="0" parTransId="{C0F24EF7-15FD-4323-A8D6-E572487E272A}" sibTransId="{B5FEC133-5F1A-4563-9B7A-824DD0D6F6C0}"/>
    <dgm:cxn modelId="{A42F1EBB-4B41-4AD8-91F7-73433A2BBD18}" srcId="{F2806778-380C-40A5-85B4-5C166FC17A47}" destId="{9602A625-F2F6-4A7C-8E38-94104056D340}" srcOrd="0" destOrd="0" parTransId="{E81EDEB0-1C97-4BEA-869B-C50E978BBC5D}" sibTransId="{8045864F-5FCD-436D-A258-271B50657E85}"/>
    <dgm:cxn modelId="{6A4EF8C9-0067-43B2-B4A3-7B26EF672B71}" type="presOf" srcId="{3CA6BEF8-AA2F-46DD-9DF3-561AA34B368A}" destId="{868DDE6C-47CC-4048-8370-D7CBA6CCE38D}" srcOrd="0" destOrd="0" presId="urn:microsoft.com/office/officeart/2005/8/layout/vList2"/>
    <dgm:cxn modelId="{E13320D7-97F0-43F8-B97E-3F03CC6B79FE}" type="presOf" srcId="{9602A625-F2F6-4A7C-8E38-94104056D340}" destId="{AAEC3D85-6CB5-40B5-986D-9CAECB1EEA5E}" srcOrd="0" destOrd="0" presId="urn:microsoft.com/office/officeart/2005/8/layout/vList2"/>
    <dgm:cxn modelId="{7BE875E1-109D-48A1-AD86-4026EBF35B6C}" type="presOf" srcId="{3D4168CC-43C4-4099-BC83-CD2988FD1920}" destId="{868DDE6C-47CC-4048-8370-D7CBA6CCE38D}" srcOrd="0" destOrd="5" presId="urn:microsoft.com/office/officeart/2005/8/layout/vList2"/>
    <dgm:cxn modelId="{97DBA3FC-5979-4470-9CDE-900DF3BB4BAC}" srcId="{3CA6BEF8-AA2F-46DD-9DF3-561AA34B368A}" destId="{CBDE8B27-D19B-4533-BB9F-ABF2C2E0742F}" srcOrd="1" destOrd="0" parTransId="{5882037C-B220-4B3F-BA3C-B95FCF5F7F10}" sibTransId="{4E8DC3D1-C5FB-4B1E-86EB-B53643BA542F}"/>
    <dgm:cxn modelId="{9A348235-B320-4A97-B29A-A66CA6DAB7AF}" type="presParOf" srcId="{9C3704B9-CAFF-4D00-B3E9-1B1F60AAD42A}" destId="{AAEC3D85-6CB5-40B5-986D-9CAECB1EEA5E}" srcOrd="0" destOrd="0" presId="urn:microsoft.com/office/officeart/2005/8/layout/vList2"/>
    <dgm:cxn modelId="{17BC5BCF-0557-4FB2-8311-FA9325403CE6}" type="presParOf" srcId="{9C3704B9-CAFF-4D00-B3E9-1B1F60AAD42A}" destId="{868DDE6C-47CC-4048-8370-D7CBA6CCE38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C3D85-6CB5-40B5-986D-9CAECB1EEA5E}">
      <dsp:nvSpPr>
        <dsp:cNvPr id="0" name=""/>
        <dsp:cNvSpPr/>
      </dsp:nvSpPr>
      <dsp:spPr>
        <a:xfrm>
          <a:off x="0" y="40213"/>
          <a:ext cx="4885203" cy="2141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Several sectors under severe pressure—led by restaurants, arts, social services and others.</a:t>
          </a:r>
        </a:p>
      </dsp:txBody>
      <dsp:txXfrm>
        <a:off x="104520" y="144733"/>
        <a:ext cx="4676163" cy="1932060"/>
      </dsp:txXfrm>
    </dsp:sp>
    <dsp:sp modelId="{868DDE6C-47CC-4048-8370-D7CBA6CCE38D}">
      <dsp:nvSpPr>
        <dsp:cNvPr id="0" name=""/>
        <dsp:cNvSpPr/>
      </dsp:nvSpPr>
      <dsp:spPr>
        <a:xfrm>
          <a:off x="0" y="2181313"/>
          <a:ext cx="4885203" cy="366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No alternative to massive federal economic support: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For workers and families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To keep small businesses alive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To maintain public services and re-build our health care system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Need policy solutions for residential &amp; commercial rent burdens.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Need state policy changes to improve social &amp; worker safety net. </a:t>
          </a:r>
        </a:p>
      </dsp:txBody>
      <dsp:txXfrm>
        <a:off x="0" y="2181313"/>
        <a:ext cx="4885203" cy="3663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228" cy="465773"/>
          </a:xfrm>
          <a:prstGeom prst="rect">
            <a:avLst/>
          </a:prstGeom>
        </p:spPr>
        <p:txBody>
          <a:bodyPr vert="horz" lIns="92461" tIns="46232" rIns="92461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10" y="0"/>
            <a:ext cx="3057227" cy="465773"/>
          </a:xfrm>
          <a:prstGeom prst="rect">
            <a:avLst/>
          </a:prstGeom>
        </p:spPr>
        <p:txBody>
          <a:bodyPr vert="horz" lIns="92461" tIns="46232" rIns="92461" bIns="46232" rtlCol="0"/>
          <a:lstStyle>
            <a:lvl1pPr algn="r">
              <a:defRPr sz="1200"/>
            </a:lvl1pPr>
          </a:lstStyle>
          <a:p>
            <a:fld id="{4321B746-2C64-4C9F-B268-4A0008034C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9"/>
            <a:ext cx="3057228" cy="465773"/>
          </a:xfrm>
          <a:prstGeom prst="rect">
            <a:avLst/>
          </a:prstGeom>
        </p:spPr>
        <p:txBody>
          <a:bodyPr vert="horz" lIns="92461" tIns="46232" rIns="92461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10" y="8841739"/>
            <a:ext cx="3057227" cy="465773"/>
          </a:xfrm>
          <a:prstGeom prst="rect">
            <a:avLst/>
          </a:prstGeom>
        </p:spPr>
        <p:txBody>
          <a:bodyPr vert="horz" lIns="92461" tIns="46232" rIns="92461" bIns="46232" rtlCol="0" anchor="b"/>
          <a:lstStyle>
            <a:lvl1pPr algn="r">
              <a:defRPr sz="1200"/>
            </a:lvl1pPr>
          </a:lstStyle>
          <a:p>
            <a:fld id="{06F95E5C-53CF-48F7-BF73-9810BB38F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2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FD83-6436-47F4-A076-F0BC235D44EF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FE9D-3260-4192-996F-D9F665FB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A751-636A-4F9E-BA1B-4A759369F40C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A51C-286B-4051-A744-72ABACED0615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1D72-B9D6-4464-9EE2-F85A0152E82D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8E3F-187B-4E66-A9FF-C39CE8DF6CD3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7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1955-7EE3-4070-97E0-9361FEE11D44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6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7B41-6881-4EB4-8E5D-9D0774301090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9C81-E0C4-4D8C-9A32-ACF077D76360}" type="datetime1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3F6F-2388-458A-997F-695C63EEF979}" type="datetime1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21741-CC98-4C03-9FF6-AF9436E44103}" type="datetime1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E4B8-2487-4B20-AB89-A00A959BA511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E98-D6C9-4B35-83AB-F70A24F9BD50}" type="datetime1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5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D541-E3E2-477A-9ECD-D9E396CBFC5F}" type="datetime1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FB8B-015B-4BB6-AD14-7BEA45E4D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7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Parrott@newschool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rgbClr val="5B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009" y="3928939"/>
            <a:ext cx="294894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F8BCAFE-4A31-4BDE-974E-BDA54EB24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9" y="431657"/>
            <a:ext cx="3385711" cy="1929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968A90-9692-4D0E-A149-95D35621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6105" y="431656"/>
            <a:ext cx="3903849" cy="569084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700" b="1" dirty="0">
                <a:latin typeface="Cambria" panose="02040503050406030204" pitchFamily="18" charset="0"/>
              </a:rPr>
              <a:t>Update on the Covid-19 economic and job impact on New York City</a:t>
            </a:r>
            <a:br>
              <a:rPr lang="en-US" sz="28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 </a:t>
            </a:r>
            <a:br>
              <a:rPr lang="en-US" sz="2200" b="1" dirty="0">
                <a:latin typeface="Cambria" panose="02040503050406030204" pitchFamily="18" charset="0"/>
              </a:rPr>
            </a:br>
            <a:r>
              <a:rPr lang="en-US" sz="2200" b="1" dirty="0">
                <a:latin typeface="Cambria" panose="02040503050406030204" pitchFamily="18" charset="0"/>
              </a:rPr>
              <a:t> 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James A. Parrott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Center for New York City Affairs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</a:t>
            </a:r>
            <a:r>
              <a:rPr lang="en-US" sz="1800" dirty="0">
                <a:latin typeface="Cambria" panose="02040503050406030204" pitchFamily="18" charset="0"/>
                <a:hlinkClick r:id="rId3"/>
              </a:rPr>
              <a:t>JamesParrott@newschool.edu</a:t>
            </a:r>
            <a:br>
              <a:rPr lang="en-US" sz="18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NYC Workforce Development Board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August 31, 2020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C619-CF38-4A7A-BDFC-472112071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1" y="4013165"/>
            <a:ext cx="3153009" cy="2205732"/>
          </a:xfrm>
        </p:spPr>
        <p:txBody>
          <a:bodyPr anchor="t">
            <a:normAutofit lnSpcReduction="10000"/>
          </a:bodyPr>
          <a:lstStyle/>
          <a:p>
            <a:pPr algn="r"/>
            <a:endParaRPr lang="en-US" sz="1700" dirty="0">
              <a:solidFill>
                <a:srgbClr val="FFFF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 A. Parrott, PhD   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Director of Economic and Fiscal Policies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Center for New York City Affairs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New School University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JamesParrott@newschool.edu</a:t>
            </a:r>
          </a:p>
        </p:txBody>
      </p:sp>
    </p:spTree>
    <p:extLst>
      <p:ext uri="{BB962C8B-B14F-4D97-AF65-F5344CB8AC3E}">
        <p14:creationId xmlns:p14="http://schemas.microsoft.com/office/powerpoint/2010/main" val="354372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E25A-B889-4F61-A74B-89544080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More precarious NYC economy than any time since the 1970s economic/fiscal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3D29-017D-4B94-B8EF-529A65F8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projections have been borne out about magnitude of job disruptions and concentrated impact on communities of color.</a:t>
            </a:r>
          </a:p>
          <a:p>
            <a:r>
              <a:rPr lang="en-US" dirty="0"/>
              <a:t>Recovery was never going to be easy, but pace of job rebound has slowed/possibly stalled.</a:t>
            </a:r>
          </a:p>
          <a:p>
            <a:r>
              <a:rPr lang="en-US" dirty="0"/>
              <a:t>New York City and State harder hit than rest of the country.</a:t>
            </a:r>
          </a:p>
          <a:p>
            <a:r>
              <a:rPr lang="en-US" dirty="0"/>
              <a:t>One-third of NYC residents receiving unemployment benefits, but total benefit amount much &lt; than Apr.-July.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98577-CC53-4D9E-9E1C-B5B827E6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A68DD-BF7D-4355-95F0-EE8F3817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0138-A13E-4759-9A4C-AF6FB164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Covid-19 crisis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74FF-6FB5-4C7D-8E56-9F033748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dirty="0"/>
              <a:t>3 groups of industries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Essential</a:t>
            </a:r>
            <a:r>
              <a:rPr lang="en-US" sz="3200" dirty="0"/>
              <a:t>: health care, food, public safety and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Face-to-face</a:t>
            </a:r>
            <a:r>
              <a:rPr lang="en-US" sz="3200" dirty="0"/>
              <a:t>: restaurants, retail, arts, transportation, construction, local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b="1" dirty="0"/>
              <a:t>Remote</a:t>
            </a:r>
            <a:r>
              <a:rPr lang="en-US" sz="3200" dirty="0"/>
              <a:t>: finance and real estate; profession services; higher education; information</a:t>
            </a:r>
          </a:p>
          <a:p>
            <a:pPr marL="457200" lvl="1" indent="0">
              <a:buNone/>
            </a:pPr>
            <a:r>
              <a:rPr lang="en-US" sz="3200" dirty="0"/>
              <a:t>=&gt; A new strain of inequality hitting hardest at low-wage workers, many of color.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B78EE-80E1-4FD9-96B8-9FFA61AD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A4130-F573-46DF-97A7-8D77983F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2B5904E-6E29-41D2-9CD4-6CCE9BB6A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609600"/>
            <a:ext cx="8061789" cy="551784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A4826-99B5-4377-9924-7284F61D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2C079-AB63-485F-995D-D61BC7AB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4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95AD-0739-40F9-9306-0EB259F7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182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CC226-8627-476D-A6D0-02FDFA3D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73624-B5C1-4679-B327-0CE0BA73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561CC0-1409-4387-8750-FF755D8DB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62" y="762000"/>
            <a:ext cx="8088538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5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6F97-1530-4B4D-B67D-96199841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NYC payroll employment job losses, Feb.-July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3FE2E-6300-49EC-8401-52F84A8F5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C7B9C-676C-4B5E-888C-CA8DBDD3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5797E-603B-4046-93D5-A68D95F6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867399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26C8D3-E18C-4D23-8F6C-89C42AB9E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990600"/>
            <a:ext cx="8183880" cy="5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1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6339-DA95-4CF1-98B8-3446870F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NYS continuing weekly UI claims; </a:t>
            </a:r>
            <a:br>
              <a:rPr lang="en-US" dirty="0"/>
            </a:br>
            <a:r>
              <a:rPr lang="en-US" dirty="0"/>
              <a:t>NYC accounts for half.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973516-B719-4CBC-8EBE-48977B44DB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274" y="1447800"/>
            <a:ext cx="7609452" cy="449580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E3229-941E-4651-BF8E-DCA3111C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284A3-DA4C-44FD-B06F-E9891EF1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44B6-71A3-40A4-A56D-C927EB60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200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/>
              <a:t>Two measures of NYC unemployment, June 2020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5612C9D-C193-4C67-9B0D-6423FF47C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476" y="1219201"/>
            <a:ext cx="7733643" cy="4876799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39BC3-CD67-481F-A425-7079BC05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40235-467E-4C6F-A7B2-3C4D0FAF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4E5DDD-A5C5-4E95-A5D5-2963BC06A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road from here?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2E8AB4-4D86-4828-BCDB-6310D1D0E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16880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70FCD-100D-4237-8C14-8323794A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742A-3733-4666-8C80-6C64D2D2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FB8B-015B-4BB6-AD14-7BEA45E4DF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385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Courier New</vt:lpstr>
      <vt:lpstr>Office Theme</vt:lpstr>
      <vt:lpstr>Update on the Covid-19 economic and job impact on New York City      James A. Parrott  Center for New York City Affairs  JamesParrott@newschool.edu   NYC Workforce Development Board August 31, 2020    </vt:lpstr>
      <vt:lpstr>More precarious NYC economy than any time since the 1970s economic/fiscal crisis</vt:lpstr>
      <vt:lpstr>The Covid-19 crisis economy </vt:lpstr>
      <vt:lpstr>PowerPoint Presentation</vt:lpstr>
      <vt:lpstr> </vt:lpstr>
      <vt:lpstr>NYC payroll employment job losses, Feb.-July </vt:lpstr>
      <vt:lpstr>NYS continuing weekly UI claims;  NYC accounts for half.</vt:lpstr>
      <vt:lpstr> Two measures of NYC unemployment, June 2020 </vt:lpstr>
      <vt:lpstr>The road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Strain of Inequality—the Economic Impact of Covid-19 in NYC    April 17, 2020    James A. Parrott    NYC Workforce Investment Board</dc:title>
  <dc:creator>james parrott</dc:creator>
  <cp:lastModifiedBy>james parrott</cp:lastModifiedBy>
  <cp:revision>15</cp:revision>
  <cp:lastPrinted>2020-08-31T19:45:58Z</cp:lastPrinted>
  <dcterms:created xsi:type="dcterms:W3CDTF">2020-04-16T17:33:17Z</dcterms:created>
  <dcterms:modified xsi:type="dcterms:W3CDTF">2020-09-01T04:15:12Z</dcterms:modified>
</cp:coreProperties>
</file>