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4" r:id="rId3"/>
    <p:sldId id="289" r:id="rId4"/>
    <p:sldId id="265" r:id="rId5"/>
    <p:sldId id="275" r:id="rId6"/>
    <p:sldId id="267" r:id="rId7"/>
    <p:sldId id="288" r:id="rId8"/>
    <p:sldId id="282" r:id="rId9"/>
    <p:sldId id="283" r:id="rId10"/>
    <p:sldId id="295" r:id="rId11"/>
    <p:sldId id="273" r:id="rId12"/>
    <p:sldId id="291" r:id="rId13"/>
    <p:sldId id="296" r:id="rId14"/>
    <p:sldId id="272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62" d="100"/>
          <a:sy n="62" d="100"/>
        </p:scale>
        <p:origin x="135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06778-380C-40A5-85B4-5C166FC17A4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A6BEF8-AA2F-46DD-9DF3-561AA34B368A}">
      <dgm:prSet/>
      <dgm:spPr/>
      <dgm:t>
        <a:bodyPr/>
        <a:lstStyle/>
        <a:p>
          <a:r>
            <a:rPr lang="en-US" dirty="0"/>
            <a:t>No alternative to massive Federal economic support:</a:t>
          </a:r>
        </a:p>
      </dgm:t>
    </dgm:pt>
    <dgm:pt modelId="{C0F24EF7-15FD-4323-A8D6-E572487E272A}" type="parTrans" cxnId="{959D31AD-3133-4600-AABD-D3EB0D80EA1B}">
      <dgm:prSet/>
      <dgm:spPr/>
      <dgm:t>
        <a:bodyPr/>
        <a:lstStyle/>
        <a:p>
          <a:endParaRPr lang="en-US"/>
        </a:p>
      </dgm:t>
    </dgm:pt>
    <dgm:pt modelId="{B5FEC133-5F1A-4563-9B7A-824DD0D6F6C0}" type="sibTrans" cxnId="{959D31AD-3133-4600-AABD-D3EB0D80EA1B}">
      <dgm:prSet/>
      <dgm:spPr/>
      <dgm:t>
        <a:bodyPr/>
        <a:lstStyle/>
        <a:p>
          <a:endParaRPr lang="en-US"/>
        </a:p>
      </dgm:t>
    </dgm:pt>
    <dgm:pt modelId="{2E26F7CB-F1B7-440C-9C18-367A865E402D}">
      <dgm:prSet/>
      <dgm:spPr/>
      <dgm:t>
        <a:bodyPr/>
        <a:lstStyle/>
        <a:p>
          <a:r>
            <a:rPr lang="en-US" dirty="0"/>
            <a:t>For workers and families</a:t>
          </a:r>
        </a:p>
      </dgm:t>
    </dgm:pt>
    <dgm:pt modelId="{7A1C33A6-6F62-46BB-88EF-284D11CB4BA0}" type="parTrans" cxnId="{826CB289-21E3-45CE-B306-870168DDCC73}">
      <dgm:prSet/>
      <dgm:spPr/>
      <dgm:t>
        <a:bodyPr/>
        <a:lstStyle/>
        <a:p>
          <a:endParaRPr lang="en-US"/>
        </a:p>
      </dgm:t>
    </dgm:pt>
    <dgm:pt modelId="{E2F79C4B-C92F-46D8-8B7E-54FDC12500B9}" type="sibTrans" cxnId="{826CB289-21E3-45CE-B306-870168DDCC73}">
      <dgm:prSet/>
      <dgm:spPr/>
      <dgm:t>
        <a:bodyPr/>
        <a:lstStyle/>
        <a:p>
          <a:endParaRPr lang="en-US"/>
        </a:p>
      </dgm:t>
    </dgm:pt>
    <dgm:pt modelId="{CBDE8B27-D19B-4533-BB9F-ABF2C2E0742F}">
      <dgm:prSet/>
      <dgm:spPr/>
      <dgm:t>
        <a:bodyPr/>
        <a:lstStyle/>
        <a:p>
          <a:r>
            <a:rPr lang="en-US" dirty="0"/>
            <a:t>To keep small businesses alive</a:t>
          </a:r>
        </a:p>
      </dgm:t>
    </dgm:pt>
    <dgm:pt modelId="{5882037C-B220-4B3F-BA3C-B95FCF5F7F10}" type="parTrans" cxnId="{97DBA3FC-5979-4470-9CDE-900DF3BB4BAC}">
      <dgm:prSet/>
      <dgm:spPr/>
      <dgm:t>
        <a:bodyPr/>
        <a:lstStyle/>
        <a:p>
          <a:endParaRPr lang="en-US"/>
        </a:p>
      </dgm:t>
    </dgm:pt>
    <dgm:pt modelId="{4E8DC3D1-C5FB-4B1E-86EB-B53643BA542F}" type="sibTrans" cxnId="{97DBA3FC-5979-4470-9CDE-900DF3BB4BAC}">
      <dgm:prSet/>
      <dgm:spPr/>
      <dgm:t>
        <a:bodyPr/>
        <a:lstStyle/>
        <a:p>
          <a:endParaRPr lang="en-US"/>
        </a:p>
      </dgm:t>
    </dgm:pt>
    <dgm:pt modelId="{3D4168CC-43C4-4099-BC83-CD2988FD1920}">
      <dgm:prSet/>
      <dgm:spPr/>
      <dgm:t>
        <a:bodyPr/>
        <a:lstStyle/>
        <a:p>
          <a:r>
            <a:rPr lang="en-US" dirty="0"/>
            <a:t>Need state policy changes to improve social &amp; worker safety net. </a:t>
          </a:r>
        </a:p>
      </dgm:t>
    </dgm:pt>
    <dgm:pt modelId="{B4D08A31-E066-4365-BB46-090A35F580F1}" type="parTrans" cxnId="{EA78D026-27F0-4996-AE9E-833A88B121EA}">
      <dgm:prSet/>
      <dgm:spPr/>
      <dgm:t>
        <a:bodyPr/>
        <a:lstStyle/>
        <a:p>
          <a:endParaRPr lang="en-US"/>
        </a:p>
      </dgm:t>
    </dgm:pt>
    <dgm:pt modelId="{C0D45C6B-0B9E-4286-92F9-E1BE3DDB8053}" type="sibTrans" cxnId="{EA78D026-27F0-4996-AE9E-833A88B121EA}">
      <dgm:prSet/>
      <dgm:spPr/>
      <dgm:t>
        <a:bodyPr/>
        <a:lstStyle/>
        <a:p>
          <a:endParaRPr lang="en-US"/>
        </a:p>
      </dgm:t>
    </dgm:pt>
    <dgm:pt modelId="{553EB47A-7430-48EB-9717-12577D042FF0}">
      <dgm:prSet/>
      <dgm:spPr/>
      <dgm:t>
        <a:bodyPr/>
        <a:lstStyle/>
        <a:p>
          <a:r>
            <a:rPr lang="en-US" dirty="0"/>
            <a:t>To maintain public services and re-build our health care system</a:t>
          </a:r>
        </a:p>
      </dgm:t>
    </dgm:pt>
    <dgm:pt modelId="{34FCE9D3-E170-4A48-9AC9-291E5D71D2EE}" type="parTrans" cxnId="{0FAAFD53-8A9C-48B1-AD67-4828724FD313}">
      <dgm:prSet/>
      <dgm:spPr/>
      <dgm:t>
        <a:bodyPr/>
        <a:lstStyle/>
        <a:p>
          <a:endParaRPr lang="en-US"/>
        </a:p>
      </dgm:t>
    </dgm:pt>
    <dgm:pt modelId="{B76E072D-FBBA-46F1-B40E-306ABD95B346}" type="sibTrans" cxnId="{0FAAFD53-8A9C-48B1-AD67-4828724FD313}">
      <dgm:prSet/>
      <dgm:spPr/>
      <dgm:t>
        <a:bodyPr/>
        <a:lstStyle/>
        <a:p>
          <a:endParaRPr lang="en-US"/>
        </a:p>
      </dgm:t>
    </dgm:pt>
    <dgm:pt modelId="{9602A625-F2F6-4A7C-8E38-94104056D340}">
      <dgm:prSet/>
      <dgm:spPr/>
      <dgm:t>
        <a:bodyPr/>
        <a:lstStyle/>
        <a:p>
          <a:endParaRPr lang="en-US" dirty="0"/>
        </a:p>
      </dgm:t>
    </dgm:pt>
    <dgm:pt modelId="{8045864F-5FCD-436D-A258-271B50657E85}" type="sibTrans" cxnId="{A42F1EBB-4B41-4AD8-91F7-73433A2BBD18}">
      <dgm:prSet/>
      <dgm:spPr/>
      <dgm:t>
        <a:bodyPr/>
        <a:lstStyle/>
        <a:p>
          <a:endParaRPr lang="en-US"/>
        </a:p>
      </dgm:t>
    </dgm:pt>
    <dgm:pt modelId="{E81EDEB0-1C97-4BEA-869B-C50E978BBC5D}" type="parTrans" cxnId="{A42F1EBB-4B41-4AD8-91F7-73433A2BBD18}">
      <dgm:prSet/>
      <dgm:spPr/>
      <dgm:t>
        <a:bodyPr/>
        <a:lstStyle/>
        <a:p>
          <a:endParaRPr lang="en-US"/>
        </a:p>
      </dgm:t>
    </dgm:pt>
    <dgm:pt modelId="{4F76B5D7-2B8E-4271-A43A-9F6EDFA9696B}">
      <dgm:prSet/>
      <dgm:spPr/>
      <dgm:t>
        <a:bodyPr/>
        <a:lstStyle/>
        <a:p>
          <a:r>
            <a:rPr lang="en-US" dirty="0"/>
            <a:t>Ultimately, need Federal investments in mass transit, infrastructure and the caring economy.</a:t>
          </a:r>
        </a:p>
      </dgm:t>
    </dgm:pt>
    <dgm:pt modelId="{9530DCEB-1CB1-430D-A720-CDDF6D41F3FB}" type="parTrans" cxnId="{70C14A70-59CB-4DA2-B7D0-1E7032BD887E}">
      <dgm:prSet/>
      <dgm:spPr/>
      <dgm:t>
        <a:bodyPr/>
        <a:lstStyle/>
        <a:p>
          <a:endParaRPr lang="en-US"/>
        </a:p>
      </dgm:t>
    </dgm:pt>
    <dgm:pt modelId="{C4BD3865-1A98-403B-87B7-602F49E131DE}" type="sibTrans" cxnId="{70C14A70-59CB-4DA2-B7D0-1E7032BD887E}">
      <dgm:prSet/>
      <dgm:spPr/>
      <dgm:t>
        <a:bodyPr/>
        <a:lstStyle/>
        <a:p>
          <a:endParaRPr lang="en-US"/>
        </a:p>
      </dgm:t>
    </dgm:pt>
    <dgm:pt modelId="{47620DCA-6714-45C1-8DA7-9A02912EBBE7}">
      <dgm:prSet/>
      <dgm:spPr/>
      <dgm:t>
        <a:bodyPr/>
        <a:lstStyle/>
        <a:p>
          <a:r>
            <a:rPr lang="en-US" dirty="0"/>
            <a:t>Also need policies to ensure broadly shared prosperity, incl. expanded health care, enable workers to organize, rein in big tech, and fair taxation.</a:t>
          </a:r>
        </a:p>
      </dgm:t>
    </dgm:pt>
    <dgm:pt modelId="{9D369C97-8A3B-464D-9A15-5436D53232B2}" type="parTrans" cxnId="{D94F5950-CFAA-469B-8408-68E13D95D44F}">
      <dgm:prSet/>
      <dgm:spPr/>
      <dgm:t>
        <a:bodyPr/>
        <a:lstStyle/>
        <a:p>
          <a:endParaRPr lang="en-US"/>
        </a:p>
      </dgm:t>
    </dgm:pt>
    <dgm:pt modelId="{A54B2ED5-30DD-4E73-B812-2F8B7F9E7BAE}" type="sibTrans" cxnId="{D94F5950-CFAA-469B-8408-68E13D95D44F}">
      <dgm:prSet/>
      <dgm:spPr/>
      <dgm:t>
        <a:bodyPr/>
        <a:lstStyle/>
        <a:p>
          <a:endParaRPr lang="en-US"/>
        </a:p>
      </dgm:t>
    </dgm:pt>
    <dgm:pt modelId="{9C3704B9-CAFF-4D00-B3E9-1B1F60AAD42A}" type="pres">
      <dgm:prSet presAssocID="{F2806778-380C-40A5-85B4-5C166FC17A47}" presName="linear" presStyleCnt="0">
        <dgm:presLayoutVars>
          <dgm:animLvl val="lvl"/>
          <dgm:resizeHandles val="exact"/>
        </dgm:presLayoutVars>
      </dgm:prSet>
      <dgm:spPr/>
    </dgm:pt>
    <dgm:pt modelId="{AAEC3D85-6CB5-40B5-986D-9CAECB1EEA5E}" type="pres">
      <dgm:prSet presAssocID="{9602A625-F2F6-4A7C-8E38-94104056D340}" presName="parentText" presStyleLbl="node1" presStyleIdx="0" presStyleCnt="1" custFlipVert="1" custFlipHor="1" custScaleX="936" custScaleY="7632" custLinFactNeighborY="-356">
        <dgm:presLayoutVars>
          <dgm:chMax val="0"/>
          <dgm:bulletEnabled val="1"/>
        </dgm:presLayoutVars>
      </dgm:prSet>
      <dgm:spPr/>
    </dgm:pt>
    <dgm:pt modelId="{868DDE6C-47CC-4048-8370-D7CBA6CCE38D}" type="pres">
      <dgm:prSet presAssocID="{9602A625-F2F6-4A7C-8E38-94104056D340}" presName="childText" presStyleLbl="revTx" presStyleIdx="0" presStyleCnt="1" custScaleY="123177">
        <dgm:presLayoutVars>
          <dgm:bulletEnabled val="1"/>
        </dgm:presLayoutVars>
      </dgm:prSet>
      <dgm:spPr/>
    </dgm:pt>
  </dgm:ptLst>
  <dgm:cxnLst>
    <dgm:cxn modelId="{5BDB7C1A-38D7-4C0F-8769-565EB06F9B47}" type="presOf" srcId="{CBDE8B27-D19B-4533-BB9F-ABF2C2E0742F}" destId="{868DDE6C-47CC-4048-8370-D7CBA6CCE38D}" srcOrd="0" destOrd="2" presId="urn:microsoft.com/office/officeart/2005/8/layout/vList2"/>
    <dgm:cxn modelId="{A4667021-92B7-49CC-A526-328407AB4E24}" type="presOf" srcId="{4F76B5D7-2B8E-4271-A43A-9F6EDFA9696B}" destId="{868DDE6C-47CC-4048-8370-D7CBA6CCE38D}" srcOrd="0" destOrd="5" presId="urn:microsoft.com/office/officeart/2005/8/layout/vList2"/>
    <dgm:cxn modelId="{EA78D026-27F0-4996-AE9E-833A88B121EA}" srcId="{9602A625-F2F6-4A7C-8E38-94104056D340}" destId="{3D4168CC-43C4-4099-BC83-CD2988FD1920}" srcOrd="1" destOrd="0" parTransId="{B4D08A31-E066-4365-BB46-090A35F580F1}" sibTransId="{C0D45C6B-0B9E-4286-92F9-E1BE3DDB8053}"/>
    <dgm:cxn modelId="{C919B264-99C7-4A4E-B52A-AB286FCA66B5}" type="presOf" srcId="{2E26F7CB-F1B7-440C-9C18-367A865E402D}" destId="{868DDE6C-47CC-4048-8370-D7CBA6CCE38D}" srcOrd="0" destOrd="1" presId="urn:microsoft.com/office/officeart/2005/8/layout/vList2"/>
    <dgm:cxn modelId="{70C14A70-59CB-4DA2-B7D0-1E7032BD887E}" srcId="{9602A625-F2F6-4A7C-8E38-94104056D340}" destId="{4F76B5D7-2B8E-4271-A43A-9F6EDFA9696B}" srcOrd="2" destOrd="0" parTransId="{9530DCEB-1CB1-430D-A720-CDDF6D41F3FB}" sibTransId="{C4BD3865-1A98-403B-87B7-602F49E131DE}"/>
    <dgm:cxn modelId="{D94F5950-CFAA-469B-8408-68E13D95D44F}" srcId="{9602A625-F2F6-4A7C-8E38-94104056D340}" destId="{47620DCA-6714-45C1-8DA7-9A02912EBBE7}" srcOrd="3" destOrd="0" parTransId="{9D369C97-8A3B-464D-9A15-5436D53232B2}" sibTransId="{A54B2ED5-30DD-4E73-B812-2F8B7F9E7BAE}"/>
    <dgm:cxn modelId="{0FAAFD53-8A9C-48B1-AD67-4828724FD313}" srcId="{3CA6BEF8-AA2F-46DD-9DF3-561AA34B368A}" destId="{553EB47A-7430-48EB-9717-12577D042FF0}" srcOrd="2" destOrd="0" parTransId="{34FCE9D3-E170-4A48-9AC9-291E5D71D2EE}" sibTransId="{B76E072D-FBBA-46F1-B40E-306ABD95B346}"/>
    <dgm:cxn modelId="{826CB289-21E3-45CE-B306-870168DDCC73}" srcId="{3CA6BEF8-AA2F-46DD-9DF3-561AA34B368A}" destId="{2E26F7CB-F1B7-440C-9C18-367A865E402D}" srcOrd="0" destOrd="0" parTransId="{7A1C33A6-6F62-46BB-88EF-284D11CB4BA0}" sibTransId="{E2F79C4B-C92F-46D8-8B7E-54FDC12500B9}"/>
    <dgm:cxn modelId="{255E6D98-FA9E-44C1-B584-49DE43B7DC7E}" type="presOf" srcId="{F2806778-380C-40A5-85B4-5C166FC17A47}" destId="{9C3704B9-CAFF-4D00-B3E9-1B1F60AAD42A}" srcOrd="0" destOrd="0" presId="urn:microsoft.com/office/officeart/2005/8/layout/vList2"/>
    <dgm:cxn modelId="{1F598DA6-0E0C-42AB-87CF-9A5BF3B98D7C}" type="presOf" srcId="{553EB47A-7430-48EB-9717-12577D042FF0}" destId="{868DDE6C-47CC-4048-8370-D7CBA6CCE38D}" srcOrd="0" destOrd="3" presId="urn:microsoft.com/office/officeart/2005/8/layout/vList2"/>
    <dgm:cxn modelId="{959D31AD-3133-4600-AABD-D3EB0D80EA1B}" srcId="{9602A625-F2F6-4A7C-8E38-94104056D340}" destId="{3CA6BEF8-AA2F-46DD-9DF3-561AA34B368A}" srcOrd="0" destOrd="0" parTransId="{C0F24EF7-15FD-4323-A8D6-E572487E272A}" sibTransId="{B5FEC133-5F1A-4563-9B7A-824DD0D6F6C0}"/>
    <dgm:cxn modelId="{A42F1EBB-4B41-4AD8-91F7-73433A2BBD18}" srcId="{F2806778-380C-40A5-85B4-5C166FC17A47}" destId="{9602A625-F2F6-4A7C-8E38-94104056D340}" srcOrd="0" destOrd="0" parTransId="{E81EDEB0-1C97-4BEA-869B-C50E978BBC5D}" sibTransId="{8045864F-5FCD-436D-A258-271B50657E85}"/>
    <dgm:cxn modelId="{6A4EF8C9-0067-43B2-B4A3-7B26EF672B71}" type="presOf" srcId="{3CA6BEF8-AA2F-46DD-9DF3-561AA34B368A}" destId="{868DDE6C-47CC-4048-8370-D7CBA6CCE38D}" srcOrd="0" destOrd="0" presId="urn:microsoft.com/office/officeart/2005/8/layout/vList2"/>
    <dgm:cxn modelId="{E13320D7-97F0-43F8-B97E-3F03CC6B79FE}" type="presOf" srcId="{9602A625-F2F6-4A7C-8E38-94104056D340}" destId="{AAEC3D85-6CB5-40B5-986D-9CAECB1EEA5E}" srcOrd="0" destOrd="0" presId="urn:microsoft.com/office/officeart/2005/8/layout/vList2"/>
    <dgm:cxn modelId="{7BE875E1-109D-48A1-AD86-4026EBF35B6C}" type="presOf" srcId="{3D4168CC-43C4-4099-BC83-CD2988FD1920}" destId="{868DDE6C-47CC-4048-8370-D7CBA6CCE38D}" srcOrd="0" destOrd="4" presId="urn:microsoft.com/office/officeart/2005/8/layout/vList2"/>
    <dgm:cxn modelId="{97DBA3FC-5979-4470-9CDE-900DF3BB4BAC}" srcId="{3CA6BEF8-AA2F-46DD-9DF3-561AA34B368A}" destId="{CBDE8B27-D19B-4533-BB9F-ABF2C2E0742F}" srcOrd="1" destOrd="0" parTransId="{5882037C-B220-4B3F-BA3C-B95FCF5F7F10}" sibTransId="{4E8DC3D1-C5FB-4B1E-86EB-B53643BA542F}"/>
    <dgm:cxn modelId="{EA181EFD-6069-460E-982B-6961417928DB}" type="presOf" srcId="{47620DCA-6714-45C1-8DA7-9A02912EBBE7}" destId="{868DDE6C-47CC-4048-8370-D7CBA6CCE38D}" srcOrd="0" destOrd="6" presId="urn:microsoft.com/office/officeart/2005/8/layout/vList2"/>
    <dgm:cxn modelId="{9A348235-B320-4A97-B29A-A66CA6DAB7AF}" type="presParOf" srcId="{9C3704B9-CAFF-4D00-B3E9-1B1F60AAD42A}" destId="{AAEC3D85-6CB5-40B5-986D-9CAECB1EEA5E}" srcOrd="0" destOrd="0" presId="urn:microsoft.com/office/officeart/2005/8/layout/vList2"/>
    <dgm:cxn modelId="{17BC5BCF-0557-4FB2-8311-FA9325403CE6}" type="presParOf" srcId="{9C3704B9-CAFF-4D00-B3E9-1B1F60AAD42A}" destId="{868DDE6C-47CC-4048-8370-D7CBA6CCE38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C3D85-6CB5-40B5-986D-9CAECB1EEA5E}">
      <dsp:nvSpPr>
        <dsp:cNvPr id="0" name=""/>
        <dsp:cNvSpPr/>
      </dsp:nvSpPr>
      <dsp:spPr>
        <a:xfrm flipH="1" flipV="1">
          <a:off x="2467868" y="140088"/>
          <a:ext cx="46635" cy="371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 rot="10800000">
        <a:off x="2469681" y="141901"/>
        <a:ext cx="43009" cy="33520"/>
      </dsp:txXfrm>
    </dsp:sp>
    <dsp:sp modelId="{868DDE6C-47CC-4048-8370-D7CBA6CCE38D}">
      <dsp:nvSpPr>
        <dsp:cNvPr id="0" name=""/>
        <dsp:cNvSpPr/>
      </dsp:nvSpPr>
      <dsp:spPr>
        <a:xfrm>
          <a:off x="0" y="193712"/>
          <a:ext cx="4982373" cy="570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No alternative to massive Federal economic support: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For workers and families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To keep small businesses alive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To maintain public services and re-build our health care system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Need state policy changes to improve social &amp; worker safety net.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Ultimately, need Federal investments in mass transit, infrastructure and the caring economy.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Also need policies to ensure broadly shared prosperity, incl. expanded health care, enable workers to organize, rein in big tech, and fair taxation.</a:t>
          </a:r>
        </a:p>
      </dsp:txBody>
      <dsp:txXfrm>
        <a:off x="0" y="193712"/>
        <a:ext cx="4982373" cy="5701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228" cy="465773"/>
          </a:xfrm>
          <a:prstGeom prst="rect">
            <a:avLst/>
          </a:prstGeom>
        </p:spPr>
        <p:txBody>
          <a:bodyPr vert="horz" lIns="92461" tIns="46232" rIns="92461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10" y="0"/>
            <a:ext cx="3057227" cy="465773"/>
          </a:xfrm>
          <a:prstGeom prst="rect">
            <a:avLst/>
          </a:prstGeom>
        </p:spPr>
        <p:txBody>
          <a:bodyPr vert="horz" lIns="92461" tIns="46232" rIns="92461" bIns="46232" rtlCol="0"/>
          <a:lstStyle>
            <a:lvl1pPr algn="r">
              <a:defRPr sz="1200"/>
            </a:lvl1pPr>
          </a:lstStyle>
          <a:p>
            <a:fld id="{4321B746-2C64-4C9F-B268-4A0008034CF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9"/>
            <a:ext cx="3057228" cy="465773"/>
          </a:xfrm>
          <a:prstGeom prst="rect">
            <a:avLst/>
          </a:prstGeom>
        </p:spPr>
        <p:txBody>
          <a:bodyPr vert="horz" lIns="92461" tIns="46232" rIns="92461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10" y="8841739"/>
            <a:ext cx="3057227" cy="465773"/>
          </a:xfrm>
          <a:prstGeom prst="rect">
            <a:avLst/>
          </a:prstGeom>
        </p:spPr>
        <p:txBody>
          <a:bodyPr vert="horz" lIns="92461" tIns="46232" rIns="92461" bIns="46232" rtlCol="0" anchor="b"/>
          <a:lstStyle>
            <a:lvl1pPr algn="r">
              <a:defRPr sz="1200"/>
            </a:lvl1pPr>
          </a:lstStyle>
          <a:p>
            <a:fld id="{06F95E5C-53CF-48F7-BF73-9810BB38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2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FD83-6436-47F4-A076-F0BC235D44E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FE9D-3260-4192-996F-D9F665FB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A751-636A-4F9E-BA1B-4A759369F40C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51C-286B-4051-A744-72ABACED0615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1D72-B9D6-4464-9EE2-F85A0152E82D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8E3F-187B-4E66-A9FF-C39CE8DF6CD3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7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1955-7EE3-4070-97E0-9361FEE11D44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6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B41-6881-4EB4-8E5D-9D0774301090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9C81-E0C4-4D8C-9A32-ACF077D76360}" type="datetime1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3F6F-2388-458A-997F-695C63EEF979}" type="datetime1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1741-CC98-4C03-9FF6-AF9436E44103}" type="datetime1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E4B8-2487-4B20-AB89-A00A959BA511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E98-D6C9-4B35-83AB-F70A24F9BD50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5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D541-E3E2-477A-9ECD-D9E396CBFC5F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Parrott@newschool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nternyc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rgbClr val="5B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009" y="3928939"/>
            <a:ext cx="294894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F8BCAFE-4A31-4BDE-974E-BDA54EB24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9" y="431657"/>
            <a:ext cx="3385711" cy="1929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968A90-9692-4D0E-A149-95D35621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6105" y="431656"/>
            <a:ext cx="3903849" cy="619774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3100" b="1" dirty="0">
                <a:latin typeface="Cambria" panose="02040503050406030204" pitchFamily="18" charset="0"/>
              </a:rPr>
            </a:br>
            <a:br>
              <a:rPr lang="en-US" sz="3100" b="1" dirty="0">
                <a:latin typeface="Cambria" panose="02040503050406030204" pitchFamily="18" charset="0"/>
              </a:rPr>
            </a:br>
            <a:r>
              <a:rPr lang="en-US" sz="2900" b="1" dirty="0">
                <a:latin typeface="Cambria" panose="02040503050406030204" pitchFamily="18" charset="0"/>
              </a:rPr>
              <a:t>NYC Covid-19 economic recovery project</a:t>
            </a:r>
            <a:br>
              <a:rPr lang="en-US" sz="28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 </a:t>
            </a:r>
            <a:br>
              <a:rPr lang="en-US" sz="2200" b="1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James A. Parrott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Center for New York City Affairs at The New School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</a:t>
            </a:r>
            <a:r>
              <a:rPr lang="en-US" sz="1800" dirty="0">
                <a:latin typeface="Cambria" panose="02040503050406030204" pitchFamily="18" charset="0"/>
                <a:hlinkClick r:id="rId3"/>
              </a:rPr>
              <a:t>JamesParrott@newschool.edu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>
                <a:latin typeface="Cambria" panose="02040503050406030204" pitchFamily="18" charset="0"/>
                <a:hlinkClick r:id="rId4"/>
              </a:rPr>
              <a:t>www.centernyc.org</a:t>
            </a:r>
            <a:br>
              <a:rPr lang="en-US" sz="18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New York City Central Labor Council Executive Board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September 28, 2020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1600" dirty="0">
                <a:latin typeface="Cambria" panose="02040503050406030204" pitchFamily="18" charset="0"/>
              </a:rPr>
              <a:t>Funding support provided by The Consortium for Worker Education and 21</a:t>
            </a:r>
            <a:r>
              <a:rPr lang="en-US" sz="1600" baseline="30000" dirty="0">
                <a:latin typeface="Cambria" panose="02040503050406030204" pitchFamily="18" charset="0"/>
              </a:rPr>
              <a:t>st</a:t>
            </a:r>
            <a:r>
              <a:rPr lang="en-US" sz="1600" dirty="0">
                <a:latin typeface="Cambria" panose="02040503050406030204" pitchFamily="18" charset="0"/>
              </a:rPr>
              <a:t> Century ILGWU Heritage Fund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C619-CF38-4A7A-BDFC-472112071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1" y="4013165"/>
            <a:ext cx="3153009" cy="2205732"/>
          </a:xfrm>
        </p:spPr>
        <p:txBody>
          <a:bodyPr anchor="t">
            <a:normAutofit lnSpcReduction="10000"/>
          </a:bodyPr>
          <a:lstStyle/>
          <a:p>
            <a:pPr algn="r"/>
            <a:endParaRPr lang="en-US" sz="1700" dirty="0">
              <a:solidFill>
                <a:srgbClr val="FFFF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 A. Parrott, PhD   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Director of Economic and Fiscal Policies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Center for New York City Affairs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New School University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JamesParrott@newschool.edu</a:t>
            </a:r>
          </a:p>
        </p:txBody>
      </p:sp>
    </p:spTree>
    <p:extLst>
      <p:ext uri="{BB962C8B-B14F-4D97-AF65-F5344CB8AC3E}">
        <p14:creationId xmlns:p14="http://schemas.microsoft.com/office/powerpoint/2010/main" val="354372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3E034-81D0-4825-ABB3-2C7956C0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/>
              <a:t>NYC industries with greatest job losses vs. the U.S. are all face-to-face industries, Feb.-Jul. 2020</a:t>
            </a:r>
            <a:endParaRPr lang="en-US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CC17E2-89A4-4E3C-97C0-034CC5672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19796"/>
            <a:ext cx="7924800" cy="432380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DE3C5-7C93-475D-8D0E-1E59A641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3C217-BEC0-49CE-8886-BCCAABD6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6339-DA95-4CF1-98B8-3446870F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537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NYS continuing weekly UI claims to Aug 29; </a:t>
            </a:r>
            <a:br>
              <a:rPr lang="en-US" sz="3200" dirty="0"/>
            </a:br>
            <a:r>
              <a:rPr lang="en-US" sz="3200" dirty="0"/>
              <a:t>NYC accounts for 54% of statewide total.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E3229-941E-4651-BF8E-DCA3111C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284A3-DA4C-44FD-B06F-E9891EF1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D2F74-BBC8-4E32-8279-343F6816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A6B080-200F-4689-B746-CB8355C7E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90" y="1676400"/>
            <a:ext cx="822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3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7245-8D33-4B40-8882-E1259D53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Official NYC unemployment rate vs. UI claims as % of Feb. labor force, Aug. 2020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D972BC-FA9C-4DCF-B455-5F04022D5F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48607"/>
            <a:ext cx="7696200" cy="462359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D218-4D07-42E4-A399-DFA8ADD9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CE8FE-2B57-4D14-B25B-C229DBB7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9FD67-4670-4DA5-8B4B-CE268C1B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b="1"/>
              <a:t>CNYCA Covid-19 Economic Recovery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43ABC-43AC-4FB6-B161-9A1677A9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781124" y="3246436"/>
            <a:ext cx="4205910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t>Center for New York City Affairs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E9CF-B992-427A-AF12-EFC431EA0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786" y="762000"/>
            <a:ext cx="4168206" cy="476995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Analyze nature and magnitude of job displacements to inform NYC &amp; NYS policy (UI , workers comp, tax &amp; budget issues)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Through CWE and CBO and Union partners, worker perspectives informing our analysis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Inform workforce development organizations regarding return to work, health &amp; safety, training needs, and demand-side policies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CWE Astoria project to spotlight impact and potential in working/middle class community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9E48E-577C-4871-9D73-E5021D96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2622" y="4892040"/>
            <a:ext cx="1255014" cy="10058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30FB8B-015B-4BB6-AD14-7BEA45E4DF49}" type="slidenum">
              <a:rPr lang="en-US" sz="57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5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4E5DDD-A5C5-4E95-A5D5-2963BC06A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324529" cy="41695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road from here?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2E8AB4-4D86-4828-BCDB-6310D1D0E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802"/>
              </p:ext>
            </p:extLst>
          </p:nvPr>
        </p:nvGraphicFramePr>
        <p:xfrm>
          <a:off x="4062013" y="311479"/>
          <a:ext cx="4982373" cy="605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70FCD-100D-4237-8C14-8323794A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742A-3733-4666-8C80-6C64D2D2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CE25A-B889-4F61-A74B-89544080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Update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precarious NYC economy than any time since the 1970s economic/fiscal crisis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3D29-017D-4B94-B8EF-529A65F8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>Covid-19 economy job losses not like a recession. Lop-sided impact hitting hardest at low-wage services.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While 235,000 NYC payroll jobs have returned since Apr</a:t>
            </a:r>
            <a:r>
              <a:rPr lang="en-US" sz="2700"/>
              <a:t>., we’re </a:t>
            </a:r>
            <a:r>
              <a:rPr lang="en-US" sz="2700" dirty="0"/>
              <a:t>still down 680,000 (15% of Feb.) 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Also down 500,000-600,000 self-employed &amp; </a:t>
            </a:r>
            <a:r>
              <a:rPr lang="en-US" sz="2700" dirty="0" err="1"/>
              <a:t>indep</a:t>
            </a:r>
            <a:r>
              <a:rPr lang="en-US" sz="2700" dirty="0"/>
              <a:t>. cont. jobs.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Altogether, 1.2-1.3 million NYC residents (1/3 of total workforce) receiving </a:t>
            </a:r>
            <a:r>
              <a:rPr lang="en-US" sz="2700" dirty="0" err="1"/>
              <a:t>unemploy</a:t>
            </a:r>
            <a:r>
              <a:rPr lang="en-US" sz="2700" dirty="0"/>
              <a:t>. benefits.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98577-CC53-4D9E-9E1C-B5B827E6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A68DD-BF7D-4355-95F0-EE8F3817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30FB8B-015B-4BB6-AD14-7BEA45E4DF4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276F2-B0EF-47A3-8A4B-E7DFF9BC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rgbClr val="FFFFFF"/>
                </a:solidFill>
              </a:rPr>
              <a:t>In addition to enormous job losses, broader economic risks to NYC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83EA2-BB33-4A37-A8D5-040151C5C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0" y="136526"/>
            <a:ext cx="5503719" cy="604043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Covid</a:t>
            </a:r>
            <a:r>
              <a:rPr lang="en-US" sz="2800" dirty="0"/>
              <a:t> economy not only hitting certain industries hard, but jeopardizing survival of thousands of businesses on an unprecedented scale.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Posing severe challenge to how NYC functions—threatens arts, tourism, Manhattan office-using econ., const. &amp; NYC tax base.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risk losing many of the gains achieved in recent years with low unemployment, strong job growth, and wage gains.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E93C-EC76-46A7-8884-0B7CFD58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52DC8-EC7E-4DDB-8D61-5F888F48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30FB8B-015B-4BB6-AD14-7BEA45E4DF4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0138-A13E-4759-9A4C-AF6FB164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/>
              <a:t>The Covid-19 crisis economy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B78EE-80E1-4FD9-96B8-9FFA61AD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781124" y="3246436"/>
            <a:ext cx="4205910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t>Center for New York City Affairs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74FF-6FB5-4C7D-8E56-9F033748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2" y="960120"/>
            <a:ext cx="4571990" cy="457183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3 groups of industries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Essential</a:t>
            </a:r>
            <a:r>
              <a:rPr lang="en-US" sz="2400" dirty="0"/>
              <a:t>: health care, food, public safety and services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Face-to-face</a:t>
            </a:r>
            <a:r>
              <a:rPr lang="en-US" sz="2400" dirty="0"/>
              <a:t>: restaurants, retail, arts, transportation, construction, local services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Remote</a:t>
            </a:r>
            <a:r>
              <a:rPr lang="en-US" sz="2400" dirty="0"/>
              <a:t>: finance and real estate; profession services; higher education; information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/>
              <a:t>=&gt; A new strain of inequality hitting hardest at low-wage workers, many of color.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A4130-F573-46DF-97A7-8D77983F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2622" y="4892040"/>
            <a:ext cx="1255014" cy="10058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30FB8B-015B-4BB6-AD14-7BEA45E4DF49}" type="slidenum">
              <a:rPr lang="en-US" sz="57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5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A4826-99B5-4377-9924-7284F61D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2C079-AB63-485F-995D-D61BC7AB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B330FB8B-015B-4BB6-AD14-7BEA45E4DF49}" type="slidenum">
              <a:rPr lang="en-US" smtClean="0"/>
              <a:pPr defTabSz="457200"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2C2885-79F1-4941-AE9E-5D43BB527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217" y="609600"/>
            <a:ext cx="8147583" cy="544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4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95AD-0739-40F9-9306-0EB259F7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182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CC226-8627-476D-A6D0-02FDFA3D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73624-B5C1-4679-B327-0CE0BA73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6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54DEC-1AAB-4609-AA85-BCCA322A8AD9}"/>
              </a:ext>
            </a:extLst>
          </p:cNvPr>
          <p:cNvSpPr txBox="1"/>
          <p:nvPr/>
        </p:nvSpPr>
        <p:spPr>
          <a:xfrm>
            <a:off x="762001" y="5257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self-employed and independent contractors have lost 500,000 +  jobs </a:t>
            </a:r>
          </a:p>
          <a:p>
            <a:r>
              <a:rPr lang="en-US" dirty="0"/>
              <a:t>not included in the payroll job numbers.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1CCE2C-38B5-4D6B-B10D-862626FA7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83" y="454648"/>
            <a:ext cx="7225817" cy="43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5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62DB-F503-47D8-BA59-B5D705FA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3 charts showing NYC monthly payroll jobs change, Feb.-Aug. 2020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59411E1-5A17-4C2C-A47A-FD5D8115B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000" y="1752600"/>
            <a:ext cx="8000000" cy="390105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498C9-73DA-4526-B921-AD46384C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E00D9-BF85-448F-BAA6-68A0F5F2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3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CD3C-5033-432A-8152-2250CD49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B4E54-1D0C-4FC9-B1B6-A7DB076B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C5EFB-74F8-4D27-83E8-04BBCCAD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B1778E-B54D-4BA5-AE84-2F024FAB3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8032884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6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FE34-91F1-437B-BD30-031DB4DF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6D292-93D3-444A-91AA-760CFEBE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D055-B466-472F-B24B-328072D5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55D03E-BFC4-47B3-A094-700BCFFF3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1"/>
            <a:ext cx="7924800" cy="260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8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680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Courier New</vt:lpstr>
      <vt:lpstr>Office Theme</vt:lpstr>
      <vt:lpstr>  NYC Covid-19 economic recovery project    James A. Parrott  Center for New York City Affairs at The New School  JamesParrott@newschool.edu  www.centernyc.org   New York City Central Labor Council Executive Board September 28, 2020  Funding support provided by The Consortium for Worker Education and 21st Century ILGWU Heritage Fund    </vt:lpstr>
      <vt:lpstr>Economic Update: More precarious NYC economy than any time since the 1970s economic/fiscal crisis</vt:lpstr>
      <vt:lpstr>In addition to enormous job losses, broader economic risks to NYC</vt:lpstr>
      <vt:lpstr>The Covid-19 crisis economy </vt:lpstr>
      <vt:lpstr>PowerPoint Presentation</vt:lpstr>
      <vt:lpstr> </vt:lpstr>
      <vt:lpstr>3 charts showing NYC monthly payroll jobs change, Feb.-Aug. 2020</vt:lpstr>
      <vt:lpstr> </vt:lpstr>
      <vt:lpstr>PowerPoint Presentation</vt:lpstr>
      <vt:lpstr>NYC industries with greatest job losses vs. the U.S. are all face-to-face industries, Feb.-Jul. 2020</vt:lpstr>
      <vt:lpstr>NYS continuing weekly UI claims to Aug 29;  NYC accounts for 54% of statewide total.</vt:lpstr>
      <vt:lpstr>Official NYC unemployment rate vs. UI claims as % of Feb. labor force, Aug. 2020</vt:lpstr>
      <vt:lpstr>CNYCA Covid-19 Economic Recovery Project</vt:lpstr>
      <vt:lpstr>The road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NYC Covid-19 economic recovery project    James A. Parrott  Center for New York City Affairs  JamesParrott@newschool.edu  www.centernyc.org   New York City Central Labor Council Executive Board September 28, 2020  Funding support provided by The Consortium for Worker Education and 21st Century ILGWU Heritage Fund    </dc:title>
  <dc:creator>james parrott</dc:creator>
  <cp:lastModifiedBy>james parrott</cp:lastModifiedBy>
  <cp:revision>5</cp:revision>
  <cp:lastPrinted>2020-09-28T03:46:48Z</cp:lastPrinted>
  <dcterms:created xsi:type="dcterms:W3CDTF">2020-09-28T03:26:47Z</dcterms:created>
  <dcterms:modified xsi:type="dcterms:W3CDTF">2020-09-28T13:45:00Z</dcterms:modified>
</cp:coreProperties>
</file>